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3" r:id="rId7"/>
    <p:sldId id="261" r:id="rId8"/>
    <p:sldId id="262" r:id="rId9"/>
    <p:sldId id="266" r:id="rId10"/>
    <p:sldId id="267" r:id="rId11"/>
    <p:sldId id="265" r:id="rId12"/>
    <p:sldId id="264" r:id="rId13"/>
    <p:sldId id="268" r:id="rId14"/>
    <p:sldId id="269" r:id="rId15"/>
    <p:sldId id="270" r:id="rId16"/>
    <p:sldId id="272" r:id="rId17"/>
    <p:sldId id="271" r:id="rId18"/>
    <p:sldId id="273" r:id="rId19"/>
    <p:sldId id="275" r:id="rId20"/>
    <p:sldId id="276" r:id="rId21"/>
    <p:sldId id="278" r:id="rId22"/>
    <p:sldId id="279" r:id="rId23"/>
    <p:sldId id="280" r:id="rId24"/>
    <p:sldId id="274" r:id="rId25"/>
    <p:sldId id="282" r:id="rId26"/>
    <p:sldId id="281" r:id="rId27"/>
    <p:sldId id="27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54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C34DD-3761-41FE-8AC3-5EB10CBC4BED}" type="datetimeFigureOut">
              <a:rPr lang="en-AU" smtClean="0"/>
              <a:t>12/09/2025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B878E-2D49-4331-924B-BC27DC6F1F87}" type="slidenum">
              <a:rPr lang="en-AU" smtClean="0"/>
              <a:t>‹#›</a:t>
            </a:fld>
            <a:endParaRPr lang="en-AU"/>
          </a:p>
        </p:txBody>
      </p:sp>
    </p:spTree>
    <p:extLst>
      <p:ext uri="{BB962C8B-B14F-4D97-AF65-F5344CB8AC3E}">
        <p14:creationId xmlns:p14="http://schemas.microsoft.com/office/powerpoint/2010/main" val="37455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A452-B62B-A9A0-5994-BAC44CFF2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192EF09-3831-33A7-5BE6-5343855C08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3E9C3A2-5DDB-874E-A72C-C9986A9D993F}"/>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5" name="Footer Placeholder 4">
            <a:extLst>
              <a:ext uri="{FF2B5EF4-FFF2-40B4-BE49-F238E27FC236}">
                <a16:creationId xmlns:a16="http://schemas.microsoft.com/office/drawing/2014/main" id="{DEBDC5B6-3746-D27C-FB24-E8A972DA021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F46F16D-FEB6-EAA5-005F-8C9E32BE2B73}"/>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403068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05BFA-5CF1-4749-F272-21ED95136FB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ADA4727-6167-A2C8-1862-2981F8A3B8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D000C3-2EE4-76AF-8134-DA6FCA81A88B}"/>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5" name="Footer Placeholder 4">
            <a:extLst>
              <a:ext uri="{FF2B5EF4-FFF2-40B4-BE49-F238E27FC236}">
                <a16:creationId xmlns:a16="http://schemas.microsoft.com/office/drawing/2014/main" id="{2B5F1CA3-5477-651A-6B21-F2A3B70221E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927CFF2-F46F-CCD8-F630-E3858B6B245D}"/>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318375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24D5BC-B90A-ECF7-FC8D-D1EC786CF7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69D7EBA-6270-9B34-67C4-9771151939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140E1C9-4341-31D1-08E1-32F1E6CB6C56}"/>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5" name="Footer Placeholder 4">
            <a:extLst>
              <a:ext uri="{FF2B5EF4-FFF2-40B4-BE49-F238E27FC236}">
                <a16:creationId xmlns:a16="http://schemas.microsoft.com/office/drawing/2014/main" id="{2AA9B3A1-3F18-F4C4-CA1F-2A31D8B3718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2AECBF-989F-F2C4-E287-E7590C834143}"/>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621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7F29-AA9F-BC9E-BE0F-0733BB27883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7BE2B5D-FD02-4629-C6E0-1645AE40A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18DDE8C-8A82-7F6D-7411-9A44458E75CA}"/>
              </a:ext>
            </a:extLst>
          </p:cNvPr>
          <p:cNvSpPr>
            <a:spLocks noGrp="1"/>
          </p:cNvSpPr>
          <p:nvPr>
            <p:ph type="dt" sz="half" idx="10"/>
          </p:nvPr>
        </p:nvSpPr>
        <p:spPr/>
        <p:txBody>
          <a:bodyPr/>
          <a:lstStyle/>
          <a:p>
            <a:endParaRPr lang="en-AU" dirty="0"/>
          </a:p>
        </p:txBody>
      </p:sp>
      <p:sp>
        <p:nvSpPr>
          <p:cNvPr id="5" name="Footer Placeholder 4">
            <a:extLst>
              <a:ext uri="{FF2B5EF4-FFF2-40B4-BE49-F238E27FC236}">
                <a16:creationId xmlns:a16="http://schemas.microsoft.com/office/drawing/2014/main" id="{0D5D811B-369D-3854-0A72-BA7B82C3467D}"/>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88D192FD-7C1B-8773-E63E-CF293F6E2F8F}"/>
              </a:ext>
            </a:extLst>
          </p:cNvPr>
          <p:cNvSpPr>
            <a:spLocks noGrp="1"/>
          </p:cNvSpPr>
          <p:nvPr>
            <p:ph type="sldNum" sz="quarter" idx="12"/>
          </p:nvPr>
        </p:nvSpPr>
        <p:spPr>
          <a:xfrm>
            <a:off x="11251096" y="181045"/>
            <a:ext cx="940904" cy="365125"/>
          </a:xfrm>
        </p:spPr>
        <p:txBody>
          <a:bodyPr/>
          <a:lstStyle/>
          <a:p>
            <a:fld id="{90544448-B6C8-4B8F-9A9D-740F3D0D3BEC}" type="slidenum">
              <a:rPr lang="en-AU" smtClean="0"/>
              <a:t>‹#›</a:t>
            </a:fld>
            <a:endParaRPr lang="en-AU" dirty="0"/>
          </a:p>
        </p:txBody>
      </p:sp>
      <p:pic>
        <p:nvPicPr>
          <p:cNvPr id="8" name="Picture 7" descr="A blue and white logo&#10;&#10;AI-generated content may be incorrect.">
            <a:extLst>
              <a:ext uri="{FF2B5EF4-FFF2-40B4-BE49-F238E27FC236}">
                <a16:creationId xmlns:a16="http://schemas.microsoft.com/office/drawing/2014/main" id="{62420888-ED39-0D53-2C04-B9C8F7D922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6514" y="6306655"/>
            <a:ext cx="1825486" cy="541257"/>
          </a:xfrm>
          <a:prstGeom prst="rect">
            <a:avLst/>
          </a:prstGeom>
        </p:spPr>
      </p:pic>
    </p:spTree>
    <p:extLst>
      <p:ext uri="{BB962C8B-B14F-4D97-AF65-F5344CB8AC3E}">
        <p14:creationId xmlns:p14="http://schemas.microsoft.com/office/powerpoint/2010/main" val="245017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6AA4-1081-EADB-73C1-2C352F757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2E00809-D2EC-204B-F614-8169F30162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3910C-54F2-90FF-25AD-F9E2F279BF6D}"/>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5" name="Footer Placeholder 4">
            <a:extLst>
              <a:ext uri="{FF2B5EF4-FFF2-40B4-BE49-F238E27FC236}">
                <a16:creationId xmlns:a16="http://schemas.microsoft.com/office/drawing/2014/main" id="{CEFC39BC-586C-19B2-6E4E-4B315C7BEEE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C1C3D1-FB2D-7A96-30F3-7117DF744CF4}"/>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28541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F03B-8916-7DCB-EF5E-D8D1450E2C0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B92A11C-992F-A53C-0D07-DB88F8823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057CC76-B422-8251-F705-24E743D49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7D6EC8A-736F-82B0-20C8-65226828B944}"/>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6" name="Footer Placeholder 5">
            <a:extLst>
              <a:ext uri="{FF2B5EF4-FFF2-40B4-BE49-F238E27FC236}">
                <a16:creationId xmlns:a16="http://schemas.microsoft.com/office/drawing/2014/main" id="{3C295E25-9159-DA1C-C2CA-AEFB978200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874C49E-9BB5-BEBC-6DFF-CAC3DDA4AA3B}"/>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51112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DB55-04D9-AD0F-5435-7B2562577C8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4E7D56F-90D9-FA23-3187-B1EE6ACA0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5D1FAC-C886-2AA9-C847-8C0995BB1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4EE62D9-5B37-B88C-617E-0FB28C50B6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9267E9-CC28-7455-93FB-F7BC3A424F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4BD789EE-B329-B208-32F1-4A3D3A468E31}"/>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8" name="Footer Placeholder 7">
            <a:extLst>
              <a:ext uri="{FF2B5EF4-FFF2-40B4-BE49-F238E27FC236}">
                <a16:creationId xmlns:a16="http://schemas.microsoft.com/office/drawing/2014/main" id="{F11D441A-A3C1-A8FE-65C4-98754104395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3A8911C-29B9-50B2-9F0C-41A50B26307B}"/>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148352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E85B-F4EB-012E-DD8B-B218E281E87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845135E-AC0C-095C-A3CD-A1D31C7A8424}"/>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4" name="Footer Placeholder 3">
            <a:extLst>
              <a:ext uri="{FF2B5EF4-FFF2-40B4-BE49-F238E27FC236}">
                <a16:creationId xmlns:a16="http://schemas.microsoft.com/office/drawing/2014/main" id="{6943F5DB-AC02-7F79-C86F-7CE702639F8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F121EB9-0823-E9BF-1386-13BE8B3957E6}"/>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1179572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5E730D-EFC0-ACB0-9F42-84D34385CD48}"/>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3" name="Footer Placeholder 2">
            <a:extLst>
              <a:ext uri="{FF2B5EF4-FFF2-40B4-BE49-F238E27FC236}">
                <a16:creationId xmlns:a16="http://schemas.microsoft.com/office/drawing/2014/main" id="{15C6467F-C538-DC97-F5BB-D04C88161B1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93F7B65-9291-93B8-9C8E-88D6EF67F4B2}"/>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405786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E323-14B5-E6C9-38D3-33DE9F959C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F7BB3AB-6AC0-F0B9-FF04-8E21CABB0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83166E6-6633-0881-9994-4B948E4A62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7B7E7-D5BF-F309-6F53-B9E72A06469F}"/>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6" name="Footer Placeholder 5">
            <a:extLst>
              <a:ext uri="{FF2B5EF4-FFF2-40B4-BE49-F238E27FC236}">
                <a16:creationId xmlns:a16="http://schemas.microsoft.com/office/drawing/2014/main" id="{34933375-82A3-911E-5F29-2F2745EAAF0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0B7AF99-F380-ADF8-69DD-ECCCFB135490}"/>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1947052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A3F4-E8B1-A852-642E-54511F500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852ED5F-F718-9C37-2C98-DCFA2FB41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806657C-3EEC-0506-A312-D1E769F61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AB53F-1399-7C48-1BB1-34CBF54BEB70}"/>
              </a:ext>
            </a:extLst>
          </p:cNvPr>
          <p:cNvSpPr>
            <a:spLocks noGrp="1"/>
          </p:cNvSpPr>
          <p:nvPr>
            <p:ph type="dt" sz="half" idx="10"/>
          </p:nvPr>
        </p:nvSpPr>
        <p:spPr/>
        <p:txBody>
          <a:bodyPr/>
          <a:lstStyle/>
          <a:p>
            <a:fld id="{C4751456-02A2-47AA-BA0B-30D76B4D107C}" type="datetimeFigureOut">
              <a:rPr lang="en-AU" smtClean="0"/>
              <a:t>12/09/2025</a:t>
            </a:fld>
            <a:endParaRPr lang="en-AU"/>
          </a:p>
        </p:txBody>
      </p:sp>
      <p:sp>
        <p:nvSpPr>
          <p:cNvPr id="6" name="Footer Placeholder 5">
            <a:extLst>
              <a:ext uri="{FF2B5EF4-FFF2-40B4-BE49-F238E27FC236}">
                <a16:creationId xmlns:a16="http://schemas.microsoft.com/office/drawing/2014/main" id="{AF8D8BB7-9ACB-1D16-3181-2AB46D82DF2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6D3F480-191E-5922-1B70-CC48ECE027C9}"/>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807981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F8DC1-C714-4EF1-60AA-30A254EFE0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FB6FDAF-163A-B5DA-CA5F-E045698C0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66FF59-0AAA-FB42-F881-5305D38504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751456-02A2-47AA-BA0B-30D76B4D107C}" type="datetimeFigureOut">
              <a:rPr lang="en-AU" smtClean="0"/>
              <a:t>12/09/2025</a:t>
            </a:fld>
            <a:endParaRPr lang="en-AU"/>
          </a:p>
        </p:txBody>
      </p:sp>
      <p:sp>
        <p:nvSpPr>
          <p:cNvPr id="5" name="Footer Placeholder 4">
            <a:extLst>
              <a:ext uri="{FF2B5EF4-FFF2-40B4-BE49-F238E27FC236}">
                <a16:creationId xmlns:a16="http://schemas.microsoft.com/office/drawing/2014/main" id="{1AECE32F-0DF8-CB78-E112-B1CDFB917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652CC8D9-6D2A-7501-E7CF-66D678598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544448-B6C8-4B8F-9A9D-740F3D0D3BEC}" type="slidenum">
              <a:rPr lang="en-AU" smtClean="0"/>
              <a:t>‹#›</a:t>
            </a:fld>
            <a:endParaRPr lang="en-AU"/>
          </a:p>
        </p:txBody>
      </p:sp>
    </p:spTree>
    <p:extLst>
      <p:ext uri="{BB962C8B-B14F-4D97-AF65-F5344CB8AC3E}">
        <p14:creationId xmlns:p14="http://schemas.microsoft.com/office/powerpoint/2010/main" val="2012742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unsplash.com/@impatrickt?utm_content=creditCopyText&amp;utm_medium=referral&amp;utm_source=unsplash"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unsplash.com/photos/open-book-lot-Oaqk7qqNh_c?utm_content=creditCopyText&amp;utm_medium=referral&amp;utm_source=unsplash"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unsplash.com/@jon_chng?utm_content=creditCopyText&amp;utm_medium=referral&amp;utm_source=unsplash"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unsplash.com/photos/group-of-men-running-in-track-field-HgoKvtKpyHA?utm_content=creditCopyText&amp;utm_medium=referral&amp;utm_source=unsplash"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unsplash.com/@picsbyjameslee?utm_content=creditCopyText&amp;utm_medium=referral&amp;utm_source=unsplash"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hyperlink" Target="https://unsplash.com/photos/text-Mfjq1hi-lVg?utm_content=creditCopyText&amp;utm_medium=referral&amp;utm_source=unsplash"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www.osf.i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unsplash.com/@saltsup?utm_content=creditCopyText&amp;utm_medium=referral&amp;utm_source=unsplash"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unsplash.com/photos/brown-and-beige-weighing-scale-98MbUldcDJY?utm_content=creditCopyText&amp;utm_medium=referral&amp;utm_source=unsplash"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80/00031305.2017.1375989" TargetMode="External"/><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hyperlink" Target="https://unsplash.com/photos/man-in-white-long-sleeve-shirt-DIBwWsoshGE?utm_content=creditCopyText&amp;utm_medium=referral&amp;utm_source=unsplash" TargetMode="External"/><Relationship Id="rId4" Type="http://schemas.openxmlformats.org/officeDocument/2006/relationships/hyperlink" Target="https://unsplash.com/@sammywilliams?utm_content=creditCopyText&amp;utm_medium=referral&amp;utm_source=unsplas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markusspiske?utm_content=creditCopyText&amp;utm_medium=referral&amp;utm_source=unsplash"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s://unsplash.com/photos/graffiti-on-a-wall-that-says-fake-3rFq-RHSNLg?utm_content=creditCopyText&amp;utm_medium=referral&amp;utm_source=unsplash"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pubmed.ncbi.nlm.nih.gov/2441164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136/bmj.322.7280.226"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unsplash.com/@craft_ear?utm_content=creditCopyText&amp;utm_medium=referral&amp;utm_source=unsplash"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unsplash.com/photos/blue-wooden-door-tVIv23vcuz4?utm_content=creditCopyText&amp;utm_medium=referral&amp;utm_source=unsplash"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ommons.wikimedia.org/wiki/File:Isaac.Asimov01.jpg"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38/s41562-021-01203-8" TargetMode="External"/><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hyperlink" Target="https://unsplash.com/photos/group-of-men-playing-soccer-DRtKiuN9_Mk?utm_content=creditCopyText&amp;utm_medium=referral&amp;utm_source=unsplash" TargetMode="External"/><Relationship Id="rId4" Type="http://schemas.openxmlformats.org/officeDocument/2006/relationships/hyperlink" Target="https://unsplash.com/@davidclarke?utm_content=creditCopyText&amp;utm_medium=referral&amp;utm_source=unsplas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nsplash.com/@barnimages?utm_content=creditCopyText&amp;utm_medium=referral&amp;utm_source=unsplash"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unsplash.com/photos/assorted-handheld-tools-in-tool-rack-t5YUoHW6zRo?utm_content=creditCopyText&amp;utm_medium=referral&amp;utm_source=unsplash"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mufidpwt?utm_content=creditCopyText&amp;utm_medium=referral&amp;utm_source=unsplash"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unsplash.com/photos/person-in-blue-jacket-holding-white-textile-oI20ehIGNd4?utm_content=creditCopyText&amp;utm_medium=referral&amp;utm_source=unsplash"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journals.plos.org/ploscompbiol/article?id=10.1371/journal.pcbi.1010139"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unsplash.com/@plhnk?utm_content=creditCopyText&amp;utm_medium=referral&amp;utm_source=unsplash" TargetMode="External"/><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hyperlink" Target="https://unsplash.com/photos/assorted-color-textiles-4nabmlliGdU?utm_content=creditCopyText&amp;utm_medium=referral&amp;utm_source=unsplas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570F-ABBE-E59B-D9FB-8D4A25D1153C}"/>
              </a:ext>
            </a:extLst>
          </p:cNvPr>
          <p:cNvSpPr>
            <a:spLocks noGrp="1"/>
          </p:cNvSpPr>
          <p:nvPr>
            <p:ph type="ctrTitle"/>
          </p:nvPr>
        </p:nvSpPr>
        <p:spPr>
          <a:xfrm>
            <a:off x="1524000" y="1762443"/>
            <a:ext cx="9144000" cy="2387600"/>
          </a:xfrm>
        </p:spPr>
        <p:txBody>
          <a:bodyPr>
            <a:normAutofit/>
          </a:bodyPr>
          <a:lstStyle/>
          <a:p>
            <a:r>
              <a:rPr lang="en-AU" sz="7200" b="1" dirty="0">
                <a:solidFill>
                  <a:schemeClr val="bg1"/>
                </a:solidFill>
              </a:rPr>
              <a:t>Simple rules for good research practice</a:t>
            </a:r>
          </a:p>
        </p:txBody>
      </p:sp>
      <p:sp>
        <p:nvSpPr>
          <p:cNvPr id="3" name="Subtitle 2">
            <a:extLst>
              <a:ext uri="{FF2B5EF4-FFF2-40B4-BE49-F238E27FC236}">
                <a16:creationId xmlns:a16="http://schemas.microsoft.com/office/drawing/2014/main" id="{154EBF23-B47A-4450-3F9D-C25709BA6709}"/>
              </a:ext>
            </a:extLst>
          </p:cNvPr>
          <p:cNvSpPr>
            <a:spLocks noGrp="1"/>
          </p:cNvSpPr>
          <p:nvPr>
            <p:ph type="subTitle" idx="1"/>
          </p:nvPr>
        </p:nvSpPr>
        <p:spPr>
          <a:xfrm>
            <a:off x="1524000" y="4831398"/>
            <a:ext cx="9144000" cy="1655762"/>
          </a:xfrm>
        </p:spPr>
        <p:txBody>
          <a:bodyPr/>
          <a:lstStyle/>
          <a:p>
            <a:r>
              <a:rPr lang="en-AU" dirty="0">
                <a:solidFill>
                  <a:schemeClr val="bg1"/>
                </a:solidFill>
              </a:rPr>
              <a:t>Adrian Barnett, 29 November 2025</a:t>
            </a:r>
          </a:p>
          <a:p>
            <a:r>
              <a:rPr lang="en-AU" dirty="0">
                <a:solidFill>
                  <a:schemeClr val="bg1"/>
                </a:solidFill>
              </a:rPr>
              <a:t>Queensland University of Technology</a:t>
            </a:r>
          </a:p>
          <a:p>
            <a:r>
              <a:rPr lang="en-AU" dirty="0">
                <a:solidFill>
                  <a:schemeClr val="bg1"/>
                </a:solidFill>
              </a:rPr>
              <a:t>Photo by Bruno Mauricio on </a:t>
            </a:r>
            <a:r>
              <a:rPr lang="en-AU" dirty="0" err="1">
                <a:solidFill>
                  <a:schemeClr val="bg1"/>
                </a:solidFill>
              </a:rPr>
              <a:t>Unsplash</a:t>
            </a:r>
            <a:endParaRPr lang="en-AU" dirty="0">
              <a:solidFill>
                <a:schemeClr val="bg1"/>
              </a:solidFill>
            </a:endParaRPr>
          </a:p>
        </p:txBody>
      </p:sp>
    </p:spTree>
    <p:extLst>
      <p:ext uri="{BB962C8B-B14F-4D97-AF65-F5344CB8AC3E}">
        <p14:creationId xmlns:p14="http://schemas.microsoft.com/office/powerpoint/2010/main" val="307021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424B-3222-32FC-E3F3-1498143F2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8F2BAF-79EC-7D81-14AC-52383866A772}"/>
              </a:ext>
            </a:extLst>
          </p:cNvPr>
          <p:cNvSpPr>
            <a:spLocks noGrp="1"/>
          </p:cNvSpPr>
          <p:nvPr>
            <p:ph type="title"/>
          </p:nvPr>
        </p:nvSpPr>
        <p:spPr>
          <a:xfrm>
            <a:off x="838200" y="365125"/>
            <a:ext cx="10515600" cy="762635"/>
          </a:xfrm>
        </p:spPr>
        <p:txBody>
          <a:bodyPr/>
          <a:lstStyle/>
          <a:p>
            <a:r>
              <a:rPr lang="en-AU" dirty="0"/>
              <a:t>Rule 1. Specifying questions</a:t>
            </a:r>
          </a:p>
        </p:txBody>
      </p:sp>
      <p:sp>
        <p:nvSpPr>
          <p:cNvPr id="3" name="Content Placeholder 2">
            <a:extLst>
              <a:ext uri="{FF2B5EF4-FFF2-40B4-BE49-F238E27FC236}">
                <a16:creationId xmlns:a16="http://schemas.microsoft.com/office/drawing/2014/main" id="{0E6DC570-3156-AD45-694F-830808FB1A32}"/>
              </a:ext>
            </a:extLst>
          </p:cNvPr>
          <p:cNvSpPr>
            <a:spLocks noGrp="1"/>
          </p:cNvSpPr>
          <p:nvPr>
            <p:ph idx="1"/>
          </p:nvPr>
        </p:nvSpPr>
        <p:spPr/>
        <p:txBody>
          <a:bodyPr>
            <a:normAutofit/>
          </a:bodyPr>
          <a:lstStyle/>
          <a:p>
            <a:pPr marL="0" indent="0">
              <a:buNone/>
            </a:pPr>
            <a:r>
              <a:rPr lang="en-AU" dirty="0"/>
              <a:t>Does using a silver-coated dressing reduce wound infections in-hospital compared with a standard dressing?</a:t>
            </a:r>
          </a:p>
          <a:p>
            <a:r>
              <a:rPr lang="en-AU" dirty="0"/>
              <a:t>Population = patients with a hospital infection</a:t>
            </a:r>
          </a:p>
          <a:p>
            <a:r>
              <a:rPr lang="en-AU" dirty="0"/>
              <a:t>Intervention = silver-coated dressing</a:t>
            </a:r>
          </a:p>
          <a:p>
            <a:r>
              <a:rPr lang="en-AU" dirty="0"/>
              <a:t>Comparison = standard dressing</a:t>
            </a:r>
          </a:p>
          <a:p>
            <a:r>
              <a:rPr lang="en-AU" dirty="0"/>
              <a:t>Outcome = infections (cured or remaining)</a:t>
            </a:r>
          </a:p>
          <a:p>
            <a:r>
              <a:rPr lang="en-AU" dirty="0"/>
              <a:t>Time = from infection to end of hospital stay?</a:t>
            </a:r>
          </a:p>
          <a:p>
            <a:endParaRPr lang="en-AU" dirty="0"/>
          </a:p>
        </p:txBody>
      </p:sp>
    </p:spTree>
    <p:extLst>
      <p:ext uri="{BB962C8B-B14F-4D97-AF65-F5344CB8AC3E}">
        <p14:creationId xmlns:p14="http://schemas.microsoft.com/office/powerpoint/2010/main" val="44624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a:extLst>
            <a:ext uri="{FF2B5EF4-FFF2-40B4-BE49-F238E27FC236}">
              <a16:creationId xmlns:a16="http://schemas.microsoft.com/office/drawing/2014/main" id="{46807E70-9626-CCA8-992A-BB113862C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42E73-A16F-AB45-F967-88438F8164F1}"/>
              </a:ext>
            </a:extLst>
          </p:cNvPr>
          <p:cNvSpPr>
            <a:spLocks noGrp="1"/>
          </p:cNvSpPr>
          <p:nvPr>
            <p:ph type="title"/>
          </p:nvPr>
        </p:nvSpPr>
        <p:spPr>
          <a:xfrm>
            <a:off x="838200" y="365125"/>
            <a:ext cx="10515600" cy="762635"/>
          </a:xfrm>
        </p:spPr>
        <p:txBody>
          <a:bodyPr/>
          <a:lstStyle/>
          <a:p>
            <a:r>
              <a:rPr lang="en-AU" dirty="0"/>
              <a:t>Rule 1. Specifying questions</a:t>
            </a:r>
          </a:p>
        </p:txBody>
      </p:sp>
      <p:sp>
        <p:nvSpPr>
          <p:cNvPr id="3" name="Content Placeholder 2">
            <a:extLst>
              <a:ext uri="{FF2B5EF4-FFF2-40B4-BE49-F238E27FC236}">
                <a16:creationId xmlns:a16="http://schemas.microsoft.com/office/drawing/2014/main" id="{316D7C39-D63D-DF78-F73B-5A88B7E9FC59}"/>
              </a:ext>
            </a:extLst>
          </p:cNvPr>
          <p:cNvSpPr>
            <a:spLocks noGrp="1"/>
          </p:cNvSpPr>
          <p:nvPr>
            <p:ph idx="1"/>
          </p:nvPr>
        </p:nvSpPr>
        <p:spPr/>
        <p:txBody>
          <a:bodyPr>
            <a:normAutofit/>
          </a:bodyPr>
          <a:lstStyle/>
          <a:p>
            <a:r>
              <a:rPr lang="en-AU" sz="3200" dirty="0"/>
              <a:t>Should involve a lot of reading</a:t>
            </a:r>
          </a:p>
          <a:p>
            <a:r>
              <a:rPr lang="en-AU" sz="3200" dirty="0"/>
              <a:t>Recent reviews are really helpful</a:t>
            </a:r>
          </a:p>
          <a:p>
            <a:r>
              <a:rPr lang="en-AU" sz="3200" dirty="0"/>
              <a:t>You can re-use the good ideas from previous papers with acknowledgement and citation. You can’t plagiarise methods. </a:t>
            </a:r>
          </a:p>
        </p:txBody>
      </p:sp>
      <p:sp>
        <p:nvSpPr>
          <p:cNvPr id="5" name="Rectangle 1">
            <a:extLst>
              <a:ext uri="{FF2B5EF4-FFF2-40B4-BE49-F238E27FC236}">
                <a16:creationId xmlns:a16="http://schemas.microsoft.com/office/drawing/2014/main" id="{0EDE1CF9-1292-31E9-A4D3-9D05C96C65D5}"/>
              </a:ext>
            </a:extLst>
          </p:cNvPr>
          <p:cNvSpPr>
            <a:spLocks noChangeArrowheads="1"/>
          </p:cNvSpPr>
          <p:nvPr/>
        </p:nvSpPr>
        <p:spPr bwMode="auto">
          <a:xfrm>
            <a:off x="213360" y="6024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Patrick Tomasso</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82493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5000" b="-5000"/>
          </a:stretch>
        </a:blipFill>
        <a:effectLst/>
      </p:bgPr>
    </p:bg>
    <p:spTree>
      <p:nvGrpSpPr>
        <p:cNvPr id="1" name="">
          <a:extLst>
            <a:ext uri="{FF2B5EF4-FFF2-40B4-BE49-F238E27FC236}">
              <a16:creationId xmlns:a16="http://schemas.microsoft.com/office/drawing/2014/main" id="{CFD1ACDF-9CC1-33C8-92AE-ABCE5B687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35DC2-F9E5-A3B0-A32B-B2BC02FDE02B}"/>
              </a:ext>
            </a:extLst>
          </p:cNvPr>
          <p:cNvSpPr>
            <a:spLocks noGrp="1"/>
          </p:cNvSpPr>
          <p:nvPr>
            <p:ph type="title"/>
          </p:nvPr>
        </p:nvSpPr>
        <p:spPr>
          <a:xfrm>
            <a:off x="838200" y="365125"/>
            <a:ext cx="10515600" cy="762635"/>
          </a:xfrm>
        </p:spPr>
        <p:txBody>
          <a:bodyPr/>
          <a:lstStyle/>
          <a:p>
            <a:r>
              <a:rPr lang="en-AU" dirty="0"/>
              <a:t>Rule 1. Specifying questions</a:t>
            </a:r>
          </a:p>
        </p:txBody>
      </p:sp>
      <p:sp>
        <p:nvSpPr>
          <p:cNvPr id="3" name="Content Placeholder 2">
            <a:extLst>
              <a:ext uri="{FF2B5EF4-FFF2-40B4-BE49-F238E27FC236}">
                <a16:creationId xmlns:a16="http://schemas.microsoft.com/office/drawing/2014/main" id="{6D4BD6B5-7810-4AF0-7A59-20BE2063FA75}"/>
              </a:ext>
            </a:extLst>
          </p:cNvPr>
          <p:cNvSpPr>
            <a:spLocks noGrp="1"/>
          </p:cNvSpPr>
          <p:nvPr>
            <p:ph idx="1"/>
          </p:nvPr>
        </p:nvSpPr>
        <p:spPr>
          <a:xfrm>
            <a:off x="838200" y="1825625"/>
            <a:ext cx="9941560" cy="4351338"/>
          </a:xfrm>
        </p:spPr>
        <p:txBody>
          <a:bodyPr>
            <a:normAutofit/>
          </a:bodyPr>
          <a:lstStyle/>
          <a:p>
            <a:r>
              <a:rPr lang="en-AU" sz="3200" dirty="0"/>
              <a:t>Common mistake: Trying to answer 5 research questions in one study = 1 bad study</a:t>
            </a:r>
          </a:p>
          <a:p>
            <a:r>
              <a:rPr lang="en-AU" sz="3200" dirty="0"/>
              <a:t>Remedy: Answer 1 to 2 research questions in 3 studies = 3 better quality studies</a:t>
            </a:r>
          </a:p>
          <a:p>
            <a:r>
              <a:rPr lang="en-AU" sz="3200" dirty="0"/>
              <a:t>Go slower, reflect on past results to inform the next question</a:t>
            </a:r>
          </a:p>
        </p:txBody>
      </p:sp>
      <p:sp>
        <p:nvSpPr>
          <p:cNvPr id="6" name="Rectangle 2">
            <a:extLst>
              <a:ext uri="{FF2B5EF4-FFF2-40B4-BE49-F238E27FC236}">
                <a16:creationId xmlns:a16="http://schemas.microsoft.com/office/drawing/2014/main" id="{C2A8E5D8-02EE-D813-2C33-5328A19CE34C}"/>
              </a:ext>
            </a:extLst>
          </p:cNvPr>
          <p:cNvSpPr>
            <a:spLocks noChangeArrowheads="1"/>
          </p:cNvSpPr>
          <p:nvPr/>
        </p:nvSpPr>
        <p:spPr bwMode="auto">
          <a:xfrm>
            <a:off x="203200" y="633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Jonathan Chng</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13500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EC93-FD3D-C557-F8FF-6AD7EA6769FD}"/>
              </a:ext>
            </a:extLst>
          </p:cNvPr>
          <p:cNvSpPr>
            <a:spLocks noGrp="1"/>
          </p:cNvSpPr>
          <p:nvPr>
            <p:ph type="title"/>
          </p:nvPr>
        </p:nvSpPr>
        <p:spPr/>
        <p:txBody>
          <a:bodyPr/>
          <a:lstStyle/>
          <a:p>
            <a:r>
              <a:rPr lang="en-AU" dirty="0"/>
              <a:t>Rule 2. Write and register a study protocol</a:t>
            </a:r>
          </a:p>
        </p:txBody>
      </p:sp>
      <p:sp>
        <p:nvSpPr>
          <p:cNvPr id="3" name="Content Placeholder 2">
            <a:extLst>
              <a:ext uri="{FF2B5EF4-FFF2-40B4-BE49-F238E27FC236}">
                <a16:creationId xmlns:a16="http://schemas.microsoft.com/office/drawing/2014/main" id="{99055983-4304-1317-BA81-D10A7CAAC00E}"/>
              </a:ext>
            </a:extLst>
          </p:cNvPr>
          <p:cNvSpPr>
            <a:spLocks noGrp="1"/>
          </p:cNvSpPr>
          <p:nvPr>
            <p:ph idx="1"/>
          </p:nvPr>
        </p:nvSpPr>
        <p:spPr/>
        <p:txBody>
          <a:bodyPr/>
          <a:lstStyle/>
          <a:p>
            <a:r>
              <a:rPr lang="en-AU" dirty="0"/>
              <a:t>The research question and hypothesis</a:t>
            </a:r>
          </a:p>
          <a:p>
            <a:r>
              <a:rPr lang="en-AU" dirty="0"/>
              <a:t>A description of the population</a:t>
            </a:r>
          </a:p>
          <a:p>
            <a:r>
              <a:rPr lang="en-AU" dirty="0"/>
              <a:t>The target sample size</a:t>
            </a:r>
          </a:p>
          <a:p>
            <a:r>
              <a:rPr lang="en-AU" dirty="0"/>
              <a:t>The inclusion/exclusion criteria</a:t>
            </a:r>
          </a:p>
          <a:p>
            <a:r>
              <a:rPr lang="en-AU" dirty="0"/>
              <a:t>The study design, e.g., randomised trial</a:t>
            </a:r>
          </a:p>
          <a:p>
            <a:r>
              <a:rPr lang="en-AU" dirty="0"/>
              <a:t>The data collection</a:t>
            </a:r>
          </a:p>
          <a:p>
            <a:r>
              <a:rPr lang="en-AU" dirty="0"/>
              <a:t>The data processing and transformation</a:t>
            </a:r>
          </a:p>
          <a:p>
            <a:r>
              <a:rPr lang="en-AU" dirty="0"/>
              <a:t>The planned statistical analyses</a:t>
            </a:r>
          </a:p>
        </p:txBody>
      </p:sp>
      <p:sp>
        <p:nvSpPr>
          <p:cNvPr id="4" name="Rectangle 1">
            <a:extLst>
              <a:ext uri="{FF2B5EF4-FFF2-40B4-BE49-F238E27FC236}">
                <a16:creationId xmlns:a16="http://schemas.microsoft.com/office/drawing/2014/main" id="{BB6632A6-CA51-E246-CFB7-86FFD7354E3D}"/>
              </a:ext>
            </a:extLst>
          </p:cNvPr>
          <p:cNvSpPr>
            <a:spLocks noChangeArrowheads="1"/>
          </p:cNvSpPr>
          <p:nvPr/>
        </p:nvSpPr>
        <p:spPr bwMode="auto">
          <a:xfrm>
            <a:off x="0" y="6492240"/>
            <a:ext cx="12192000" cy="0"/>
          </a:xfrm>
          <a:prstGeom prst="rect">
            <a:avLst/>
          </a:prstGeom>
          <a:blipFill>
            <a:blip r:embed="rId2">
              <a:alphaModFix amt="20000"/>
            </a:blip>
            <a:stretch>
              <a:fillRect/>
            </a:stretch>
          </a:blip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James Lee</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7873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E2FA5-8C07-F5B3-0B54-6618868D7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08FA5-2226-57AF-4536-F94CB51946DF}"/>
              </a:ext>
            </a:extLst>
          </p:cNvPr>
          <p:cNvSpPr>
            <a:spLocks noGrp="1"/>
          </p:cNvSpPr>
          <p:nvPr>
            <p:ph type="title"/>
          </p:nvPr>
        </p:nvSpPr>
        <p:spPr/>
        <p:txBody>
          <a:bodyPr/>
          <a:lstStyle/>
          <a:p>
            <a:r>
              <a:rPr lang="en-AU" dirty="0"/>
              <a:t>Rule 2. Write and register a study protocol</a:t>
            </a:r>
          </a:p>
        </p:txBody>
      </p:sp>
      <p:sp>
        <p:nvSpPr>
          <p:cNvPr id="3" name="Content Placeholder 2">
            <a:extLst>
              <a:ext uri="{FF2B5EF4-FFF2-40B4-BE49-F238E27FC236}">
                <a16:creationId xmlns:a16="http://schemas.microsoft.com/office/drawing/2014/main" id="{74A52B0E-0ED2-3BF0-55F5-C4C8CE4DCC2F}"/>
              </a:ext>
            </a:extLst>
          </p:cNvPr>
          <p:cNvSpPr>
            <a:spLocks noGrp="1"/>
          </p:cNvSpPr>
          <p:nvPr>
            <p:ph idx="1"/>
          </p:nvPr>
        </p:nvSpPr>
        <p:spPr/>
        <p:txBody>
          <a:bodyPr/>
          <a:lstStyle/>
          <a:p>
            <a:r>
              <a:rPr lang="en-AU" dirty="0"/>
              <a:t>More thought before starting will always lead to a better study</a:t>
            </a:r>
          </a:p>
          <a:p>
            <a:r>
              <a:rPr lang="en-AU" dirty="0"/>
              <a:t>Consider everything that could go wrong</a:t>
            </a:r>
          </a:p>
          <a:p>
            <a:r>
              <a:rPr lang="en-AU" dirty="0"/>
              <a:t>Makes writing the paper much easier</a:t>
            </a:r>
          </a:p>
          <a:p>
            <a:r>
              <a:rPr lang="en-AU" dirty="0"/>
              <a:t>Can publish a protocol online for no cost, e.g., with the Open Science Framework (</a:t>
            </a:r>
            <a:r>
              <a:rPr lang="en-AU" dirty="0">
                <a:hlinkClick r:id="rId2"/>
              </a:rPr>
              <a:t>www.osf.io</a:t>
            </a:r>
            <a:r>
              <a:rPr lang="en-AU" dirty="0"/>
              <a:t>)</a:t>
            </a:r>
          </a:p>
          <a:p>
            <a:endParaRPr lang="en-AU" dirty="0"/>
          </a:p>
        </p:txBody>
      </p:sp>
    </p:spTree>
    <p:extLst>
      <p:ext uri="{BB962C8B-B14F-4D97-AF65-F5344CB8AC3E}">
        <p14:creationId xmlns:p14="http://schemas.microsoft.com/office/powerpoint/2010/main" val="279815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9CAE-659D-8ADD-509D-2C0284E52353}"/>
              </a:ext>
            </a:extLst>
          </p:cNvPr>
          <p:cNvSpPr>
            <a:spLocks noGrp="1"/>
          </p:cNvSpPr>
          <p:nvPr>
            <p:ph type="title"/>
          </p:nvPr>
        </p:nvSpPr>
        <p:spPr/>
        <p:txBody>
          <a:bodyPr/>
          <a:lstStyle/>
          <a:p>
            <a:r>
              <a:rPr lang="en-AU" dirty="0"/>
              <a:t>Rule 3. Justify your sample size</a:t>
            </a:r>
          </a:p>
        </p:txBody>
      </p:sp>
      <p:sp>
        <p:nvSpPr>
          <p:cNvPr id="3" name="Content Placeholder 2">
            <a:extLst>
              <a:ext uri="{FF2B5EF4-FFF2-40B4-BE49-F238E27FC236}">
                <a16:creationId xmlns:a16="http://schemas.microsoft.com/office/drawing/2014/main" id="{9F0B1D49-F9BD-C545-CA3D-37CF02CE1533}"/>
              </a:ext>
            </a:extLst>
          </p:cNvPr>
          <p:cNvSpPr>
            <a:spLocks noGrp="1"/>
          </p:cNvSpPr>
          <p:nvPr>
            <p:ph idx="1"/>
          </p:nvPr>
        </p:nvSpPr>
        <p:spPr/>
        <p:txBody>
          <a:bodyPr>
            <a:normAutofit/>
          </a:bodyPr>
          <a:lstStyle/>
          <a:p>
            <a:r>
              <a:rPr lang="en-AU" dirty="0"/>
              <a:t>How many people/participants/patients we need to answer our research question</a:t>
            </a:r>
          </a:p>
          <a:p>
            <a:r>
              <a:rPr lang="en-AU" dirty="0"/>
              <a:t>Sufficiently large to have reasonable chance of answering the research question</a:t>
            </a:r>
          </a:p>
          <a:p>
            <a:r>
              <a:rPr lang="en-AU" dirty="0"/>
              <a:t>Have smallest possible costs in terms of: Money, Delayed decision, Participant time, Your time (opportunity costs)</a:t>
            </a:r>
          </a:p>
        </p:txBody>
      </p:sp>
      <p:sp>
        <p:nvSpPr>
          <p:cNvPr id="4" name="Rectangle 1">
            <a:extLst>
              <a:ext uri="{FF2B5EF4-FFF2-40B4-BE49-F238E27FC236}">
                <a16:creationId xmlns:a16="http://schemas.microsoft.com/office/drawing/2014/main" id="{03DB39AC-E5B6-21F4-B696-E669A63A3C39}"/>
              </a:ext>
            </a:extLst>
          </p:cNvPr>
          <p:cNvSpPr>
            <a:spLocks noChangeArrowheads="1"/>
          </p:cNvSpPr>
          <p:nvPr/>
        </p:nvSpPr>
        <p:spPr bwMode="auto">
          <a:xfrm>
            <a:off x="193040" y="6573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Piret Ilver</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184849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7A6C-6F21-E64B-CB65-FEBE1A040504}"/>
              </a:ext>
            </a:extLst>
          </p:cNvPr>
          <p:cNvSpPr>
            <a:spLocks noGrp="1"/>
          </p:cNvSpPr>
          <p:nvPr>
            <p:ph type="title"/>
          </p:nvPr>
        </p:nvSpPr>
        <p:spPr>
          <a:xfrm>
            <a:off x="838200" y="0"/>
            <a:ext cx="10515600" cy="1131644"/>
          </a:xfrm>
        </p:spPr>
        <p:txBody>
          <a:bodyPr/>
          <a:lstStyle/>
          <a:p>
            <a:r>
              <a:rPr lang="en-AU" dirty="0"/>
              <a:t>Rule 3. Justify your sample size</a:t>
            </a:r>
          </a:p>
        </p:txBody>
      </p:sp>
      <p:pic>
        <p:nvPicPr>
          <p:cNvPr id="5" name="Content Placeholder 4">
            <a:extLst>
              <a:ext uri="{FF2B5EF4-FFF2-40B4-BE49-F238E27FC236}">
                <a16:creationId xmlns:a16="http://schemas.microsoft.com/office/drawing/2014/main" id="{AED4CFA5-64FF-3ACC-7125-746F209F91B4}"/>
              </a:ext>
            </a:extLst>
          </p:cNvPr>
          <p:cNvPicPr>
            <a:picLocks noGrp="1" noChangeAspect="1"/>
          </p:cNvPicPr>
          <p:nvPr>
            <p:ph idx="1"/>
          </p:nvPr>
        </p:nvPicPr>
        <p:blipFill>
          <a:blip r:embed="rId2"/>
          <a:stretch>
            <a:fillRect/>
          </a:stretch>
        </p:blipFill>
        <p:spPr>
          <a:xfrm>
            <a:off x="2398955" y="1131643"/>
            <a:ext cx="7407979" cy="5559750"/>
          </a:xfrm>
          <a:prstGeom prst="rect">
            <a:avLst/>
          </a:prstGeom>
        </p:spPr>
      </p:pic>
    </p:spTree>
    <p:extLst>
      <p:ext uri="{BB962C8B-B14F-4D97-AF65-F5344CB8AC3E}">
        <p14:creationId xmlns:p14="http://schemas.microsoft.com/office/powerpoint/2010/main" val="2521541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0A0-912E-D496-2BC5-38D1086A0A36}"/>
              </a:ext>
            </a:extLst>
          </p:cNvPr>
          <p:cNvSpPr>
            <a:spLocks noGrp="1"/>
          </p:cNvSpPr>
          <p:nvPr>
            <p:ph type="title"/>
          </p:nvPr>
        </p:nvSpPr>
        <p:spPr/>
        <p:txBody>
          <a:bodyPr/>
          <a:lstStyle/>
          <a:p>
            <a:r>
              <a:rPr lang="en-AU" dirty="0"/>
              <a:t>Rule 4. Write a data management plan</a:t>
            </a:r>
          </a:p>
        </p:txBody>
      </p:sp>
      <p:sp>
        <p:nvSpPr>
          <p:cNvPr id="3" name="Content Placeholder 2">
            <a:extLst>
              <a:ext uri="{FF2B5EF4-FFF2-40B4-BE49-F238E27FC236}">
                <a16:creationId xmlns:a16="http://schemas.microsoft.com/office/drawing/2014/main" id="{7C2C9CFC-EFF4-22AE-26F9-E85296322ACA}"/>
              </a:ext>
            </a:extLst>
          </p:cNvPr>
          <p:cNvSpPr>
            <a:spLocks noGrp="1"/>
          </p:cNvSpPr>
          <p:nvPr>
            <p:ph idx="1"/>
          </p:nvPr>
        </p:nvSpPr>
        <p:spPr/>
        <p:txBody>
          <a:bodyPr/>
          <a:lstStyle/>
          <a:p>
            <a:r>
              <a:rPr lang="en-AU" dirty="0"/>
              <a:t>Without high quality data, the whole study can be pointless</a:t>
            </a:r>
          </a:p>
          <a:p>
            <a:r>
              <a:rPr lang="en-AU" dirty="0"/>
              <a:t>Recent mistakes: ethnicity (categorical) treated as continuous, and month of the year (circular) treated as linear</a:t>
            </a:r>
          </a:p>
          <a:p>
            <a:r>
              <a:rPr lang="en-AU" dirty="0"/>
              <a:t>Beware of Excel! </a:t>
            </a:r>
            <a:r>
              <a:rPr lang="en-AU" dirty="0">
                <a:hlinkClick r:id="rId3"/>
              </a:rPr>
              <a:t>https://doi.org/10.1080/00031305.2017.1375989</a:t>
            </a:r>
            <a:r>
              <a:rPr lang="en-AU" dirty="0"/>
              <a:t> </a:t>
            </a:r>
          </a:p>
          <a:p>
            <a:r>
              <a:rPr lang="en-AU" dirty="0"/>
              <a:t>Create a data dictionary</a:t>
            </a:r>
          </a:p>
          <a:p>
            <a:r>
              <a:rPr lang="en-AU" dirty="0"/>
              <a:t>Not exciting but is important</a:t>
            </a:r>
          </a:p>
        </p:txBody>
      </p:sp>
      <p:sp>
        <p:nvSpPr>
          <p:cNvPr id="4" name="Rectangle 1">
            <a:extLst>
              <a:ext uri="{FF2B5EF4-FFF2-40B4-BE49-F238E27FC236}">
                <a16:creationId xmlns:a16="http://schemas.microsoft.com/office/drawing/2014/main" id="{50817D36-B8B3-FE3F-B5B5-F88A71D03B62}"/>
              </a:ext>
            </a:extLst>
          </p:cNvPr>
          <p:cNvSpPr>
            <a:spLocks noChangeArrowheads="1"/>
          </p:cNvSpPr>
          <p:nvPr/>
        </p:nvSpPr>
        <p:spPr bwMode="auto">
          <a:xfrm>
            <a:off x="198120" y="6532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Sander Sammy</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06082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4A6F4-5A53-955B-D982-FD8E38AC0287}"/>
              </a:ext>
            </a:extLst>
          </p:cNvPr>
          <p:cNvSpPr>
            <a:spLocks noGrp="1"/>
          </p:cNvSpPr>
          <p:nvPr>
            <p:ph type="title"/>
          </p:nvPr>
        </p:nvSpPr>
        <p:spPr/>
        <p:txBody>
          <a:bodyPr/>
          <a:lstStyle/>
          <a:p>
            <a:r>
              <a:rPr lang="en-AU" dirty="0"/>
              <a:t>Rule 5: Reduce bias</a:t>
            </a:r>
          </a:p>
        </p:txBody>
      </p:sp>
      <p:sp>
        <p:nvSpPr>
          <p:cNvPr id="3" name="Content Placeholder 2">
            <a:extLst>
              <a:ext uri="{FF2B5EF4-FFF2-40B4-BE49-F238E27FC236}">
                <a16:creationId xmlns:a16="http://schemas.microsoft.com/office/drawing/2014/main" id="{6EF93F5E-03A2-5A47-47AB-CD070E35EE3F}"/>
              </a:ext>
            </a:extLst>
          </p:cNvPr>
          <p:cNvSpPr>
            <a:spLocks noGrp="1"/>
          </p:cNvSpPr>
          <p:nvPr>
            <p:ph idx="1"/>
          </p:nvPr>
        </p:nvSpPr>
        <p:spPr/>
        <p:txBody>
          <a:bodyPr/>
          <a:lstStyle/>
          <a:p>
            <a:r>
              <a:rPr lang="en-AU" dirty="0"/>
              <a:t>Bias creates a systematic difference between the truth and your data</a:t>
            </a:r>
          </a:p>
          <a:p>
            <a:r>
              <a:rPr lang="en-AU" dirty="0"/>
              <a:t>Avoid </a:t>
            </a:r>
            <a:r>
              <a:rPr lang="en-AU" u="sng" dirty="0"/>
              <a:t>leading questions </a:t>
            </a:r>
            <a:r>
              <a:rPr lang="en-AU" dirty="0"/>
              <a:t>in surveys, e.g., Q: How well do you feel today? A: Excellent, really well, unwell.</a:t>
            </a:r>
          </a:p>
          <a:p>
            <a:r>
              <a:rPr lang="en-AU" dirty="0"/>
              <a:t>Reduce </a:t>
            </a:r>
            <a:r>
              <a:rPr lang="en-AU" u="sng" dirty="0"/>
              <a:t>missing data</a:t>
            </a:r>
            <a:r>
              <a:rPr lang="en-AU" dirty="0"/>
              <a:t>, e.g., participants in a drug trial often get an allergic reaction and drop-out, could create false differences between the treatment and control group</a:t>
            </a:r>
          </a:p>
          <a:p>
            <a:r>
              <a:rPr lang="en-AU" u="sng" dirty="0"/>
              <a:t>Confounding</a:t>
            </a:r>
            <a:r>
              <a:rPr lang="en-AU" dirty="0"/>
              <a:t>, where another variable is the real cause, e.g., coffee drinkers often also smoke, which can make coffee appear associated with lung cancer</a:t>
            </a:r>
          </a:p>
        </p:txBody>
      </p:sp>
    </p:spTree>
    <p:extLst>
      <p:ext uri="{BB962C8B-B14F-4D97-AF65-F5344CB8AC3E}">
        <p14:creationId xmlns:p14="http://schemas.microsoft.com/office/powerpoint/2010/main" val="15893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BF9-F084-AC3E-A0AF-4347B65A9702}"/>
              </a:ext>
            </a:extLst>
          </p:cNvPr>
          <p:cNvSpPr>
            <a:spLocks noGrp="1"/>
          </p:cNvSpPr>
          <p:nvPr>
            <p:ph type="title"/>
          </p:nvPr>
        </p:nvSpPr>
        <p:spPr/>
        <p:txBody>
          <a:bodyPr/>
          <a:lstStyle/>
          <a:p>
            <a:r>
              <a:rPr lang="en-AU" dirty="0"/>
              <a:t>Rule 6: Avoid questionable research practices</a:t>
            </a:r>
          </a:p>
        </p:txBody>
      </p:sp>
      <p:sp>
        <p:nvSpPr>
          <p:cNvPr id="3" name="Content Placeholder 2">
            <a:extLst>
              <a:ext uri="{FF2B5EF4-FFF2-40B4-BE49-F238E27FC236}">
                <a16:creationId xmlns:a16="http://schemas.microsoft.com/office/drawing/2014/main" id="{7F0520EF-F448-A8D1-61D2-31DD6B23F13B}"/>
              </a:ext>
            </a:extLst>
          </p:cNvPr>
          <p:cNvSpPr>
            <a:spLocks noGrp="1"/>
          </p:cNvSpPr>
          <p:nvPr>
            <p:ph idx="1"/>
          </p:nvPr>
        </p:nvSpPr>
        <p:spPr>
          <a:xfrm>
            <a:off x="838200" y="1825624"/>
            <a:ext cx="10515600" cy="4829175"/>
          </a:xfrm>
        </p:spPr>
        <p:txBody>
          <a:bodyPr/>
          <a:lstStyle/>
          <a:p>
            <a:r>
              <a:rPr lang="en-AU" dirty="0"/>
              <a:t>P-hacking = re-analysing data until a “significant” result is achieved</a:t>
            </a:r>
          </a:p>
          <a:p>
            <a:r>
              <a:rPr lang="en-AU" dirty="0"/>
              <a:t>Selective reporting = leaving out unfavourable results</a:t>
            </a:r>
          </a:p>
          <a:p>
            <a:r>
              <a:rPr lang="en-AU" dirty="0"/>
              <a:t>Spin = writing up results in a too favourable light</a:t>
            </a:r>
          </a:p>
          <a:p>
            <a:r>
              <a:rPr lang="en-AU" dirty="0"/>
              <a:t>Salami slicing = publishing one result in multiple papers to boost your metrics</a:t>
            </a:r>
          </a:p>
          <a:p>
            <a:r>
              <a:rPr lang="en-AU" dirty="0"/>
              <a:t>Selective citation = not citing relevant work to look more original</a:t>
            </a:r>
          </a:p>
          <a:p>
            <a:r>
              <a:rPr lang="en-AU" dirty="0" err="1"/>
              <a:t>HARKing</a:t>
            </a:r>
            <a:r>
              <a:rPr lang="en-AU" dirty="0"/>
              <a:t> = pretending the research question was generated in advance rather than being found in exploratory analyses</a:t>
            </a:r>
          </a:p>
        </p:txBody>
      </p:sp>
      <p:sp>
        <p:nvSpPr>
          <p:cNvPr id="4" name="Rectangle 1">
            <a:extLst>
              <a:ext uri="{FF2B5EF4-FFF2-40B4-BE49-F238E27FC236}">
                <a16:creationId xmlns:a16="http://schemas.microsoft.com/office/drawing/2014/main" id="{D7F55641-02D5-BF9E-2ABF-D7FB0100EAE0}"/>
              </a:ext>
            </a:extLst>
          </p:cNvPr>
          <p:cNvSpPr>
            <a:spLocks noChangeArrowheads="1"/>
          </p:cNvSpPr>
          <p:nvPr/>
        </p:nvSpPr>
        <p:spPr bwMode="auto">
          <a:xfrm>
            <a:off x="111760" y="6573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Markus </a:t>
            </a:r>
            <a:r>
              <a:rPr kumimoji="0" lang="en-US" altLang="en-US" sz="1800" b="0" i="0" u="none" strike="noStrike" cap="none" normalizeH="0" baseline="0" dirty="0" err="1">
                <a:ln>
                  <a:noFill/>
                </a:ln>
                <a:solidFill>
                  <a:schemeClr val="tx1"/>
                </a:solidFill>
                <a:effectLst/>
                <a:latin typeface="Arial" panose="020B0604020202020204" pitchFamily="34" charset="0"/>
                <a:hlinkClick r:id="rId3"/>
              </a:rPr>
              <a:t>Spiske</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768764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1046-6018-F203-5DD5-D931AABCAE5B}"/>
              </a:ext>
            </a:extLst>
          </p:cNvPr>
          <p:cNvSpPr>
            <a:spLocks noGrp="1"/>
          </p:cNvSpPr>
          <p:nvPr>
            <p:ph type="title"/>
          </p:nvPr>
        </p:nvSpPr>
        <p:spPr>
          <a:xfrm>
            <a:off x="497840" y="365125"/>
            <a:ext cx="10515600" cy="721995"/>
          </a:xfrm>
        </p:spPr>
        <p:txBody>
          <a:bodyPr/>
          <a:lstStyle/>
          <a:p>
            <a:r>
              <a:rPr lang="en-AU" dirty="0"/>
              <a:t>Current state of research</a:t>
            </a:r>
          </a:p>
        </p:txBody>
      </p:sp>
      <p:sp>
        <p:nvSpPr>
          <p:cNvPr id="3" name="Content Placeholder 2">
            <a:extLst>
              <a:ext uri="{FF2B5EF4-FFF2-40B4-BE49-F238E27FC236}">
                <a16:creationId xmlns:a16="http://schemas.microsoft.com/office/drawing/2014/main" id="{E97A699B-F81C-1BAA-EB72-E575751BAD30}"/>
              </a:ext>
            </a:extLst>
          </p:cNvPr>
          <p:cNvSpPr>
            <a:spLocks noGrp="1"/>
          </p:cNvSpPr>
          <p:nvPr>
            <p:ph idx="1"/>
          </p:nvPr>
        </p:nvSpPr>
        <p:spPr>
          <a:xfrm>
            <a:off x="497840" y="1087120"/>
            <a:ext cx="11399520" cy="5405755"/>
          </a:xfrm>
        </p:spPr>
        <p:txBody>
          <a:bodyPr>
            <a:normAutofit fontScale="92500" lnSpcReduction="10000"/>
          </a:bodyPr>
          <a:lstStyle/>
          <a:p>
            <a:pPr marL="0" indent="0">
              <a:buNone/>
            </a:pPr>
            <a:r>
              <a:rPr lang="en-AU" dirty="0"/>
              <a:t>Correctable weaknesses in the design, conduct, and analysis of biomedical and public health research studies can produce misleading results and waste valuable resources. Small effects can be difficult to distinguish from bias introduced by study design and analyses. An absence of detailed written protocols and poor documentation of research is common. Information obtained might not be useful or important, and statistical precision or power is often too low or used in a misleading way. Insufficient consideration might be given to both previous and continuing studies. Arbitrary choice of analyses and an overemphasis on random extremes might affect the reported findings. Several problems relate to the research workforce, including failure to involve experienced statisticians and methodologists, failure to train clinical researchers and laboratory scientists in research methods and design, and the involvement of stakeholders with conflicts of interest. Inadequate emphasis is placed on recording of research decisions and on reproducibility of research. Finally, reward systems incentivise quantity more than quality, and novelty more than reliability.</a:t>
            </a:r>
          </a:p>
        </p:txBody>
      </p:sp>
      <p:sp>
        <p:nvSpPr>
          <p:cNvPr id="4" name="TextBox 3">
            <a:extLst>
              <a:ext uri="{FF2B5EF4-FFF2-40B4-BE49-F238E27FC236}">
                <a16:creationId xmlns:a16="http://schemas.microsoft.com/office/drawing/2014/main" id="{4C9D7442-F342-3B42-7F24-956DD3CF9E9C}"/>
              </a:ext>
            </a:extLst>
          </p:cNvPr>
          <p:cNvSpPr txBox="1"/>
          <p:nvPr/>
        </p:nvSpPr>
        <p:spPr>
          <a:xfrm>
            <a:off x="497840" y="6291540"/>
            <a:ext cx="4226560" cy="923330"/>
          </a:xfrm>
          <a:prstGeom prst="rect">
            <a:avLst/>
          </a:prstGeom>
          <a:noFill/>
        </p:spPr>
        <p:txBody>
          <a:bodyPr wrap="square" rtlCol="0">
            <a:spAutoFit/>
          </a:bodyPr>
          <a:lstStyle/>
          <a:p>
            <a:pPr fontAlgn="base"/>
            <a:r>
              <a:rPr lang="en-AU"/>
              <a:t>DOI: </a:t>
            </a:r>
            <a:r>
              <a:rPr lang="en-AU">
                <a:hlinkClick r:id="rId2"/>
              </a:rPr>
              <a:t>10.1016/S0140-6736(13)62227-8</a:t>
            </a:r>
            <a:endParaRPr lang="en-AU"/>
          </a:p>
          <a:p>
            <a:br>
              <a:rPr lang="en-AU"/>
            </a:br>
            <a:endParaRPr lang="en-AU" dirty="0"/>
          </a:p>
        </p:txBody>
      </p:sp>
    </p:spTree>
    <p:extLst>
      <p:ext uri="{BB962C8B-B14F-4D97-AF65-F5344CB8AC3E}">
        <p14:creationId xmlns:p14="http://schemas.microsoft.com/office/powerpoint/2010/main" val="3342849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2369E-04F4-4AAB-E3AC-BAB98E3FD392}"/>
              </a:ext>
            </a:extLst>
          </p:cNvPr>
          <p:cNvSpPr>
            <a:spLocks noGrp="1"/>
          </p:cNvSpPr>
          <p:nvPr>
            <p:ph idx="1"/>
          </p:nvPr>
        </p:nvSpPr>
        <p:spPr/>
        <p:txBody>
          <a:bodyPr/>
          <a:lstStyle/>
          <a:p>
            <a:r>
              <a:rPr lang="en-AU" dirty="0"/>
              <a:t>Avoid dichotomous thinking</a:t>
            </a:r>
          </a:p>
          <a:p>
            <a:pPr lvl="1">
              <a:spcAft>
                <a:spcPts val="600"/>
              </a:spcAft>
            </a:pPr>
            <a:r>
              <a:rPr lang="en-AU" dirty="0"/>
              <a:t>P-value below 0.05 – significant </a:t>
            </a:r>
          </a:p>
          <a:p>
            <a:pPr lvl="1">
              <a:spcAft>
                <a:spcPts val="600"/>
              </a:spcAft>
            </a:pPr>
            <a:r>
              <a:rPr lang="en-AU" dirty="0"/>
              <a:t>P-value above 0.05 – non-significant</a:t>
            </a:r>
          </a:p>
          <a:p>
            <a:pPr>
              <a:spcAft>
                <a:spcPts val="600"/>
              </a:spcAft>
            </a:pPr>
            <a:r>
              <a:rPr lang="en-AU" dirty="0"/>
              <a:t>Many papers have:</a:t>
            </a:r>
          </a:p>
          <a:p>
            <a:pPr lvl="1">
              <a:spcAft>
                <a:spcPts val="600"/>
              </a:spcAft>
            </a:pPr>
            <a:r>
              <a:rPr lang="en-AU" dirty="0"/>
              <a:t>Too many hypothesis tests</a:t>
            </a:r>
          </a:p>
          <a:p>
            <a:pPr lvl="1">
              <a:spcAft>
                <a:spcPts val="600"/>
              </a:spcAft>
            </a:pPr>
            <a:r>
              <a:rPr lang="en-AU" dirty="0"/>
              <a:t>Too much emphasis on p-values</a:t>
            </a:r>
          </a:p>
        </p:txBody>
      </p:sp>
      <p:sp>
        <p:nvSpPr>
          <p:cNvPr id="2" name="Title 1">
            <a:extLst>
              <a:ext uri="{FF2B5EF4-FFF2-40B4-BE49-F238E27FC236}">
                <a16:creationId xmlns:a16="http://schemas.microsoft.com/office/drawing/2014/main" id="{1CCFE012-0877-99B6-6C8D-0F8A54240B8E}"/>
              </a:ext>
            </a:extLst>
          </p:cNvPr>
          <p:cNvSpPr>
            <a:spLocks noGrp="1"/>
          </p:cNvSpPr>
          <p:nvPr>
            <p:ph type="title"/>
          </p:nvPr>
        </p:nvSpPr>
        <p:spPr>
          <a:xfrm>
            <a:off x="838200" y="681037"/>
            <a:ext cx="10515600" cy="1325563"/>
          </a:xfrm>
        </p:spPr>
        <p:txBody>
          <a:bodyPr>
            <a:normAutofit fontScale="90000"/>
          </a:bodyPr>
          <a:lstStyle/>
          <a:p>
            <a:r>
              <a:rPr lang="en-AU" dirty="0"/>
              <a:t>Rule 7. Be cautious with interpretations of statistical significance</a:t>
            </a:r>
            <a:br>
              <a:rPr lang="en-AU" dirty="0"/>
            </a:br>
            <a:endParaRPr lang="en-AU" dirty="0"/>
          </a:p>
        </p:txBody>
      </p:sp>
      <p:pic>
        <p:nvPicPr>
          <p:cNvPr id="5" name="Graphic 4" descr="Sunglasses face outline with solid fill">
            <a:extLst>
              <a:ext uri="{FF2B5EF4-FFF2-40B4-BE49-F238E27FC236}">
                <a16:creationId xmlns:a16="http://schemas.microsoft.com/office/drawing/2014/main" id="{6D14FFE3-2085-D2C3-76FD-D7F5ACE2DE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5274" y="2047239"/>
            <a:ext cx="733425" cy="733425"/>
          </a:xfrm>
          <a:prstGeom prst="rect">
            <a:avLst/>
          </a:prstGeom>
        </p:spPr>
      </p:pic>
      <p:pic>
        <p:nvPicPr>
          <p:cNvPr id="7" name="Graphic 6" descr="Loudly crying face outline outline">
            <a:extLst>
              <a:ext uri="{FF2B5EF4-FFF2-40B4-BE49-F238E27FC236}">
                <a16:creationId xmlns:a16="http://schemas.microsoft.com/office/drawing/2014/main" id="{8BF691ED-DA0F-F4E1-DF4B-377DD6956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4334" y="2538096"/>
            <a:ext cx="735012" cy="735012"/>
          </a:xfrm>
          <a:prstGeom prst="rect">
            <a:avLst/>
          </a:prstGeom>
        </p:spPr>
      </p:pic>
    </p:spTree>
    <p:extLst>
      <p:ext uri="{BB962C8B-B14F-4D97-AF65-F5344CB8AC3E}">
        <p14:creationId xmlns:p14="http://schemas.microsoft.com/office/powerpoint/2010/main" val="266528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A7BE6-4333-1272-63BB-2E60E619DB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B4133-2405-EE7B-46AF-871550205172}"/>
              </a:ext>
            </a:extLst>
          </p:cNvPr>
          <p:cNvSpPr>
            <a:spLocks noGrp="1"/>
          </p:cNvSpPr>
          <p:nvPr>
            <p:ph idx="1"/>
          </p:nvPr>
        </p:nvSpPr>
        <p:spPr>
          <a:xfrm>
            <a:off x="294503" y="5886590"/>
            <a:ext cx="10515600" cy="538162"/>
          </a:xfrm>
        </p:spPr>
        <p:txBody>
          <a:bodyPr/>
          <a:lstStyle/>
          <a:p>
            <a:r>
              <a:rPr lang="en-AU" dirty="0"/>
              <a:t>Judge p-values on a sliding scale and in context</a:t>
            </a:r>
          </a:p>
        </p:txBody>
      </p:sp>
      <p:sp>
        <p:nvSpPr>
          <p:cNvPr id="2" name="Title 1">
            <a:extLst>
              <a:ext uri="{FF2B5EF4-FFF2-40B4-BE49-F238E27FC236}">
                <a16:creationId xmlns:a16="http://schemas.microsoft.com/office/drawing/2014/main" id="{640BAC10-855B-D028-7EA6-EDABF60B1A4B}"/>
              </a:ext>
            </a:extLst>
          </p:cNvPr>
          <p:cNvSpPr>
            <a:spLocks noGrp="1"/>
          </p:cNvSpPr>
          <p:nvPr>
            <p:ph type="title"/>
          </p:nvPr>
        </p:nvSpPr>
        <p:spPr>
          <a:xfrm>
            <a:off x="838200" y="185360"/>
            <a:ext cx="10515600" cy="1325563"/>
          </a:xfrm>
        </p:spPr>
        <p:txBody>
          <a:bodyPr>
            <a:normAutofit fontScale="90000"/>
          </a:bodyPr>
          <a:lstStyle/>
          <a:p>
            <a:r>
              <a:rPr lang="en-AU" dirty="0"/>
              <a:t>Rule 7. Be cautious with interpretations of statistical significance</a:t>
            </a:r>
            <a:br>
              <a:rPr lang="en-AU" dirty="0"/>
            </a:br>
            <a:endParaRPr lang="en-AU" dirty="0"/>
          </a:p>
        </p:txBody>
      </p:sp>
      <p:sp>
        <p:nvSpPr>
          <p:cNvPr id="6" name="TextBox 5">
            <a:extLst>
              <a:ext uri="{FF2B5EF4-FFF2-40B4-BE49-F238E27FC236}">
                <a16:creationId xmlns:a16="http://schemas.microsoft.com/office/drawing/2014/main" id="{D1CFBABA-1A26-2512-44A7-06B450D7F685}"/>
              </a:ext>
            </a:extLst>
          </p:cNvPr>
          <p:cNvSpPr txBox="1"/>
          <p:nvPr/>
        </p:nvSpPr>
        <p:spPr>
          <a:xfrm>
            <a:off x="0" y="6424752"/>
            <a:ext cx="6096000" cy="369332"/>
          </a:xfrm>
          <a:prstGeom prst="rect">
            <a:avLst/>
          </a:prstGeom>
          <a:noFill/>
        </p:spPr>
        <p:txBody>
          <a:bodyPr wrap="square">
            <a:spAutoFit/>
          </a:bodyPr>
          <a:lstStyle/>
          <a:p>
            <a:r>
              <a:rPr lang="en-AU" b="0" i="0" dirty="0">
                <a:solidFill>
                  <a:srgbClr val="333333"/>
                </a:solidFill>
                <a:effectLst/>
                <a:latin typeface="interfaceregular"/>
              </a:rPr>
              <a:t> </a:t>
            </a:r>
            <a:r>
              <a:rPr lang="en-AU" b="0" i="0" dirty="0" err="1">
                <a:solidFill>
                  <a:srgbClr val="333333"/>
                </a:solidFill>
                <a:effectLst/>
                <a:latin typeface="interfaceregular"/>
              </a:rPr>
              <a:t>doi</a:t>
            </a:r>
            <a:r>
              <a:rPr lang="en-AU" b="0" i="0" dirty="0">
                <a:solidFill>
                  <a:srgbClr val="333333"/>
                </a:solidFill>
                <a:effectLst/>
                <a:latin typeface="interfaceregular"/>
              </a:rPr>
              <a:t>: </a:t>
            </a:r>
            <a:r>
              <a:rPr lang="en-AU" b="0" i="0" u="none" strike="noStrike" dirty="0">
                <a:solidFill>
                  <a:srgbClr val="2A6EBB"/>
                </a:solidFill>
                <a:effectLst/>
                <a:latin typeface="inherit"/>
                <a:hlinkClick r:id="rId2"/>
              </a:rPr>
              <a:t>https://doi.org/10.1136/bmj.322.7280.226</a:t>
            </a:r>
            <a:r>
              <a:rPr lang="en-AU" b="0" i="0" dirty="0">
                <a:solidFill>
                  <a:srgbClr val="333333"/>
                </a:solidFill>
                <a:effectLst/>
                <a:latin typeface="interfaceregular"/>
              </a:rPr>
              <a:t> </a:t>
            </a:r>
            <a:r>
              <a:rPr lang="en-AU" b="0" i="0" dirty="0">
                <a:solidFill>
                  <a:srgbClr val="555555"/>
                </a:solidFill>
                <a:effectLst/>
                <a:latin typeface="interfaceregular"/>
              </a:rPr>
              <a:t>(</a:t>
            </a:r>
            <a:endParaRPr lang="en-AU" dirty="0"/>
          </a:p>
        </p:txBody>
      </p:sp>
      <p:pic>
        <p:nvPicPr>
          <p:cNvPr id="8" name="Picture 7">
            <a:extLst>
              <a:ext uri="{FF2B5EF4-FFF2-40B4-BE49-F238E27FC236}">
                <a16:creationId xmlns:a16="http://schemas.microsoft.com/office/drawing/2014/main" id="{2162E41F-F846-5371-D626-72A6C0B314C1}"/>
              </a:ext>
            </a:extLst>
          </p:cNvPr>
          <p:cNvPicPr>
            <a:picLocks noChangeAspect="1"/>
          </p:cNvPicPr>
          <p:nvPr/>
        </p:nvPicPr>
        <p:blipFill>
          <a:blip r:embed="rId3"/>
          <a:stretch>
            <a:fillRect/>
          </a:stretch>
        </p:blipFill>
        <p:spPr>
          <a:xfrm>
            <a:off x="1757680" y="1174532"/>
            <a:ext cx="8056751" cy="4487862"/>
          </a:xfrm>
          <a:prstGeom prst="rect">
            <a:avLst/>
          </a:prstGeom>
        </p:spPr>
      </p:pic>
    </p:spTree>
    <p:extLst>
      <p:ext uri="{BB962C8B-B14F-4D97-AF65-F5344CB8AC3E}">
        <p14:creationId xmlns:p14="http://schemas.microsoft.com/office/powerpoint/2010/main" val="380327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B478-1A9E-4BE0-32B8-3E1452068481}"/>
              </a:ext>
            </a:extLst>
          </p:cNvPr>
          <p:cNvSpPr>
            <a:spLocks noGrp="1"/>
          </p:cNvSpPr>
          <p:nvPr>
            <p:ph type="title"/>
          </p:nvPr>
        </p:nvSpPr>
        <p:spPr/>
        <p:txBody>
          <a:bodyPr/>
          <a:lstStyle/>
          <a:p>
            <a:r>
              <a:rPr lang="en-AU" dirty="0"/>
              <a:t>Rule 8. Make your research open</a:t>
            </a:r>
          </a:p>
        </p:txBody>
      </p:sp>
      <p:sp>
        <p:nvSpPr>
          <p:cNvPr id="3" name="Content Placeholder 2">
            <a:extLst>
              <a:ext uri="{FF2B5EF4-FFF2-40B4-BE49-F238E27FC236}">
                <a16:creationId xmlns:a16="http://schemas.microsoft.com/office/drawing/2014/main" id="{035E11A2-AA96-EF01-57E8-FEB5A1EB91A9}"/>
              </a:ext>
            </a:extLst>
          </p:cNvPr>
          <p:cNvSpPr>
            <a:spLocks noGrp="1"/>
          </p:cNvSpPr>
          <p:nvPr>
            <p:ph idx="1"/>
          </p:nvPr>
        </p:nvSpPr>
        <p:spPr/>
        <p:txBody>
          <a:bodyPr/>
          <a:lstStyle/>
          <a:p>
            <a:r>
              <a:rPr lang="en-AU" dirty="0"/>
              <a:t>Open research is more credible and increases the value of research</a:t>
            </a:r>
          </a:p>
          <a:p>
            <a:r>
              <a:rPr lang="en-AU" dirty="0"/>
              <a:t>More scrutiny is a good thing</a:t>
            </a:r>
          </a:p>
          <a:p>
            <a:r>
              <a:rPr lang="en-AU" dirty="0"/>
              <a:t>Allows others to build on your work</a:t>
            </a:r>
          </a:p>
          <a:p>
            <a:r>
              <a:rPr lang="en-AU" dirty="0"/>
              <a:t>Share code on GitHub; really useful for you</a:t>
            </a:r>
          </a:p>
        </p:txBody>
      </p:sp>
      <p:sp>
        <p:nvSpPr>
          <p:cNvPr id="4" name="Rectangle 1">
            <a:extLst>
              <a:ext uri="{FF2B5EF4-FFF2-40B4-BE49-F238E27FC236}">
                <a16:creationId xmlns:a16="http://schemas.microsoft.com/office/drawing/2014/main" id="{3479D74C-3157-8D0A-79DB-928E4EA7AEE3}"/>
              </a:ext>
            </a:extLst>
          </p:cNvPr>
          <p:cNvSpPr>
            <a:spLocks noChangeArrowheads="1"/>
          </p:cNvSpPr>
          <p:nvPr/>
        </p:nvSpPr>
        <p:spPr bwMode="auto">
          <a:xfrm>
            <a:off x="259492" y="63637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Jan Tinneberg</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4678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1302-2CCF-BCAE-8E2C-58C076EAB38D}"/>
              </a:ext>
            </a:extLst>
          </p:cNvPr>
          <p:cNvSpPr>
            <a:spLocks noGrp="1"/>
          </p:cNvSpPr>
          <p:nvPr>
            <p:ph type="title"/>
          </p:nvPr>
        </p:nvSpPr>
        <p:spPr>
          <a:xfrm>
            <a:off x="838200" y="365125"/>
            <a:ext cx="10515600" cy="1325563"/>
          </a:xfrm>
        </p:spPr>
        <p:txBody>
          <a:bodyPr anchor="ctr">
            <a:normAutofit/>
          </a:bodyPr>
          <a:lstStyle/>
          <a:p>
            <a:r>
              <a:rPr lang="en-AU" dirty="0"/>
              <a:t>Rule 9. Report all findings</a:t>
            </a:r>
          </a:p>
        </p:txBody>
      </p:sp>
      <p:sp>
        <p:nvSpPr>
          <p:cNvPr id="3" name="Content Placeholder 2">
            <a:extLst>
              <a:ext uri="{FF2B5EF4-FFF2-40B4-BE49-F238E27FC236}">
                <a16:creationId xmlns:a16="http://schemas.microsoft.com/office/drawing/2014/main" id="{F74DD4FD-B8D0-F1A9-18B4-3F9282BA2FEF}"/>
              </a:ext>
            </a:extLst>
          </p:cNvPr>
          <p:cNvSpPr>
            <a:spLocks noGrp="1"/>
          </p:cNvSpPr>
          <p:nvPr>
            <p:ph sz="half" idx="1"/>
          </p:nvPr>
        </p:nvSpPr>
        <p:spPr>
          <a:xfrm>
            <a:off x="838200" y="1825625"/>
            <a:ext cx="5181600" cy="4351338"/>
          </a:xfrm>
        </p:spPr>
        <p:txBody>
          <a:bodyPr>
            <a:normAutofit/>
          </a:bodyPr>
          <a:lstStyle/>
          <a:p>
            <a:r>
              <a:rPr lang="en-AU" dirty="0"/>
              <a:t>Experiments that failed or that did not provide the expected result are still important</a:t>
            </a:r>
          </a:p>
          <a:p>
            <a:r>
              <a:rPr lang="en-AU" dirty="0"/>
              <a:t>Called the “file drawer” effect </a:t>
            </a:r>
          </a:p>
        </p:txBody>
      </p:sp>
      <p:pic>
        <p:nvPicPr>
          <p:cNvPr id="2050" name="Picture 2">
            <a:extLst>
              <a:ext uri="{FF2B5EF4-FFF2-40B4-BE49-F238E27FC236}">
                <a16:creationId xmlns:a16="http://schemas.microsoft.com/office/drawing/2014/main" id="{0D1B4B6D-D800-AEB8-EFC7-7D46F9B21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25" r="15344"/>
          <a:stretch>
            <a:fillRect/>
          </a:stretch>
        </p:blipFill>
        <p:spPr bwMode="auto">
          <a:xfrm>
            <a:off x="6172200" y="1825625"/>
            <a:ext cx="5181600" cy="43513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25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8D64-38BD-28AF-4DD9-A122BBEC4E1B}"/>
              </a:ext>
            </a:extLst>
          </p:cNvPr>
          <p:cNvSpPr>
            <a:spLocks noGrp="1"/>
          </p:cNvSpPr>
          <p:nvPr>
            <p:ph type="title"/>
          </p:nvPr>
        </p:nvSpPr>
        <p:spPr>
          <a:xfrm>
            <a:off x="838200" y="84825"/>
            <a:ext cx="10515600" cy="823595"/>
          </a:xfrm>
        </p:spPr>
        <p:txBody>
          <a:bodyPr/>
          <a:lstStyle/>
          <a:p>
            <a:r>
              <a:rPr lang="en-AU" dirty="0"/>
              <a:t>Rule 9. Report all findings</a:t>
            </a:r>
          </a:p>
        </p:txBody>
      </p:sp>
      <p:pic>
        <p:nvPicPr>
          <p:cNvPr id="5" name="Picture 4" descr="A graph of a graph&#10;&#10;AI-generated content may be incorrect.">
            <a:extLst>
              <a:ext uri="{FF2B5EF4-FFF2-40B4-BE49-F238E27FC236}">
                <a16:creationId xmlns:a16="http://schemas.microsoft.com/office/drawing/2014/main" id="{770C530D-25E9-517C-8C39-888BE46B6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638" y="1099751"/>
            <a:ext cx="8957277" cy="5758249"/>
          </a:xfrm>
          <a:prstGeom prst="rect">
            <a:avLst/>
          </a:prstGeom>
        </p:spPr>
      </p:pic>
    </p:spTree>
    <p:extLst>
      <p:ext uri="{BB962C8B-B14F-4D97-AF65-F5344CB8AC3E}">
        <p14:creationId xmlns:p14="http://schemas.microsoft.com/office/powerpoint/2010/main" val="3855648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A962-893C-A788-C995-3F49CE11D068}"/>
              </a:ext>
            </a:extLst>
          </p:cNvPr>
          <p:cNvSpPr>
            <a:spLocks noGrp="1"/>
          </p:cNvSpPr>
          <p:nvPr>
            <p:ph type="title"/>
          </p:nvPr>
        </p:nvSpPr>
        <p:spPr/>
        <p:txBody>
          <a:bodyPr/>
          <a:lstStyle/>
          <a:p>
            <a:r>
              <a:rPr lang="en-AU" dirty="0"/>
              <a:t>Rule 9. Report all findings</a:t>
            </a:r>
          </a:p>
        </p:txBody>
      </p:sp>
      <p:sp>
        <p:nvSpPr>
          <p:cNvPr id="3" name="Content Placeholder 2">
            <a:extLst>
              <a:ext uri="{FF2B5EF4-FFF2-40B4-BE49-F238E27FC236}">
                <a16:creationId xmlns:a16="http://schemas.microsoft.com/office/drawing/2014/main" id="{32E2B2EF-9B10-CF74-1B83-E527E310A240}"/>
              </a:ext>
            </a:extLst>
          </p:cNvPr>
          <p:cNvSpPr>
            <a:spLocks noGrp="1"/>
          </p:cNvSpPr>
          <p:nvPr>
            <p:ph sz="half" idx="1"/>
          </p:nvPr>
        </p:nvSpPr>
        <p:spPr/>
        <p:txBody>
          <a:bodyPr/>
          <a:lstStyle/>
          <a:p>
            <a:r>
              <a:rPr lang="en-AU" dirty="0"/>
              <a:t> The most exciting phrase to hear in science, the one that heralds new discoveries, is not “Eureka” but “That’s funny”, Isaac Asimov</a:t>
            </a:r>
          </a:p>
        </p:txBody>
      </p:sp>
      <p:pic>
        <p:nvPicPr>
          <p:cNvPr id="3074" name="Picture 2">
            <a:extLst>
              <a:ext uri="{FF2B5EF4-FFF2-40B4-BE49-F238E27FC236}">
                <a16:creationId xmlns:a16="http://schemas.microsoft.com/office/drawing/2014/main" id="{F6582503-5B57-FA6E-9021-8D0581AC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013" y="0"/>
            <a:ext cx="472598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20F1C0-2297-B4F5-E18C-DA42DF628A2F}"/>
              </a:ext>
            </a:extLst>
          </p:cNvPr>
          <p:cNvSpPr txBox="1"/>
          <p:nvPr/>
        </p:nvSpPr>
        <p:spPr>
          <a:xfrm>
            <a:off x="274320" y="6093936"/>
            <a:ext cx="6096000" cy="646331"/>
          </a:xfrm>
          <a:prstGeom prst="rect">
            <a:avLst/>
          </a:prstGeom>
          <a:noFill/>
        </p:spPr>
        <p:txBody>
          <a:bodyPr wrap="square">
            <a:spAutoFit/>
          </a:bodyPr>
          <a:lstStyle/>
          <a:p>
            <a:r>
              <a:rPr lang="en-AU" dirty="0">
                <a:hlinkClick r:id="rId3"/>
              </a:rPr>
              <a:t>Phillip Leonian </a:t>
            </a:r>
            <a:r>
              <a:rPr lang="en-AU" dirty="0"/>
              <a:t>from New York World-Telegram &amp; Sun, Public domain, via Wikimedia Commons</a:t>
            </a:r>
          </a:p>
        </p:txBody>
      </p:sp>
    </p:spTree>
    <p:extLst>
      <p:ext uri="{BB962C8B-B14F-4D97-AF65-F5344CB8AC3E}">
        <p14:creationId xmlns:p14="http://schemas.microsoft.com/office/powerpoint/2010/main" val="2567896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FCA71D-191C-6A11-4494-6691FA44F0BF}"/>
              </a:ext>
            </a:extLst>
          </p:cNvPr>
          <p:cNvSpPr>
            <a:spLocks noGrp="1"/>
          </p:cNvSpPr>
          <p:nvPr>
            <p:ph idx="1"/>
          </p:nvPr>
        </p:nvSpPr>
        <p:spPr/>
        <p:txBody>
          <a:bodyPr/>
          <a:lstStyle/>
          <a:p>
            <a:endParaRPr lang="en-AU" dirty="0"/>
          </a:p>
        </p:txBody>
      </p:sp>
      <p:sp>
        <p:nvSpPr>
          <p:cNvPr id="2" name="Title 1">
            <a:extLst>
              <a:ext uri="{FF2B5EF4-FFF2-40B4-BE49-F238E27FC236}">
                <a16:creationId xmlns:a16="http://schemas.microsoft.com/office/drawing/2014/main" id="{A40AC754-CFDF-857F-6EC3-9718BA10B002}"/>
              </a:ext>
            </a:extLst>
          </p:cNvPr>
          <p:cNvSpPr>
            <a:spLocks noGrp="1"/>
          </p:cNvSpPr>
          <p:nvPr>
            <p:ph type="title"/>
          </p:nvPr>
        </p:nvSpPr>
        <p:spPr>
          <a:xfrm>
            <a:off x="838200" y="252979"/>
            <a:ext cx="10515600" cy="1325563"/>
          </a:xfrm>
        </p:spPr>
        <p:txBody>
          <a:bodyPr/>
          <a:lstStyle/>
          <a:p>
            <a:r>
              <a:rPr lang="en-AU" dirty="0"/>
              <a:t>Rule 10. Follow reporting guidelines</a:t>
            </a:r>
          </a:p>
        </p:txBody>
      </p:sp>
      <p:pic>
        <p:nvPicPr>
          <p:cNvPr id="5122" name="Picture 2">
            <a:extLst>
              <a:ext uri="{FF2B5EF4-FFF2-40B4-BE49-F238E27FC236}">
                <a16:creationId xmlns:a16="http://schemas.microsoft.com/office/drawing/2014/main" id="{59EDB12A-D112-515A-179F-6F467C7D9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52" y="1825625"/>
            <a:ext cx="11417696" cy="411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5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7CC8-D3F2-EBC6-48F3-7A0CFF618DF4}"/>
              </a:ext>
            </a:extLst>
          </p:cNvPr>
          <p:cNvSpPr>
            <a:spLocks noGrp="1"/>
          </p:cNvSpPr>
          <p:nvPr>
            <p:ph type="title"/>
          </p:nvPr>
        </p:nvSpPr>
        <p:spPr/>
        <p:txBody>
          <a:bodyPr/>
          <a:lstStyle/>
          <a:p>
            <a:r>
              <a:rPr lang="en-AU" dirty="0"/>
              <a:t>Overarching goals</a:t>
            </a:r>
          </a:p>
        </p:txBody>
      </p:sp>
      <p:sp>
        <p:nvSpPr>
          <p:cNvPr id="3" name="Content Placeholder 2">
            <a:extLst>
              <a:ext uri="{FF2B5EF4-FFF2-40B4-BE49-F238E27FC236}">
                <a16:creationId xmlns:a16="http://schemas.microsoft.com/office/drawing/2014/main" id="{87CBEF0C-5C0B-4406-4CB9-7156217FD19F}"/>
              </a:ext>
            </a:extLst>
          </p:cNvPr>
          <p:cNvSpPr>
            <a:spLocks noGrp="1"/>
          </p:cNvSpPr>
          <p:nvPr>
            <p:ph idx="1"/>
          </p:nvPr>
        </p:nvSpPr>
        <p:spPr/>
        <p:txBody>
          <a:bodyPr/>
          <a:lstStyle/>
          <a:p>
            <a:r>
              <a:rPr lang="en-AU" dirty="0"/>
              <a:t>Following these 10 rules will immediately put you in the top 10% of scientists on quality</a:t>
            </a:r>
          </a:p>
          <a:p>
            <a:r>
              <a:rPr lang="en-AU" dirty="0"/>
              <a:t>Slow science: Quality over quantity</a:t>
            </a:r>
          </a:p>
          <a:p>
            <a:r>
              <a:rPr lang="en-AU" dirty="0"/>
              <a:t>Think more, plan more</a:t>
            </a:r>
          </a:p>
          <a:p>
            <a:r>
              <a:rPr lang="en-AU" dirty="0"/>
              <a:t>Have humility </a:t>
            </a:r>
            <a:r>
              <a:rPr lang="en-AU" dirty="0">
                <a:hlinkClick r:id="rId3"/>
              </a:rPr>
              <a:t>https://doi.org/10.1038/s41562-021-01203-8</a:t>
            </a:r>
            <a:r>
              <a:rPr lang="en-AU" dirty="0"/>
              <a:t> </a:t>
            </a:r>
          </a:p>
        </p:txBody>
      </p:sp>
      <p:sp>
        <p:nvSpPr>
          <p:cNvPr id="4" name="Rectangle 1">
            <a:extLst>
              <a:ext uri="{FF2B5EF4-FFF2-40B4-BE49-F238E27FC236}">
                <a16:creationId xmlns:a16="http://schemas.microsoft.com/office/drawing/2014/main" id="{E9BBAAA7-463A-533B-7C88-F6FD30867180}"/>
              </a:ext>
            </a:extLst>
          </p:cNvPr>
          <p:cNvSpPr>
            <a:spLocks noChangeArrowheads="1"/>
          </p:cNvSpPr>
          <p:nvPr/>
        </p:nvSpPr>
        <p:spPr bwMode="auto">
          <a:xfrm>
            <a:off x="314960" y="6400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david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clarke</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3580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DF26-2843-B5A6-16D9-B92E7CAA1495}"/>
              </a:ext>
            </a:extLst>
          </p:cNvPr>
          <p:cNvSpPr>
            <a:spLocks noGrp="1"/>
          </p:cNvSpPr>
          <p:nvPr>
            <p:ph type="title"/>
          </p:nvPr>
        </p:nvSpPr>
        <p:spPr/>
        <p:txBody>
          <a:bodyPr/>
          <a:lstStyle/>
          <a:p>
            <a:r>
              <a:rPr lang="en-AU" dirty="0"/>
              <a:t>Declaration of Helsinki</a:t>
            </a:r>
          </a:p>
        </p:txBody>
      </p:sp>
      <p:sp>
        <p:nvSpPr>
          <p:cNvPr id="3" name="Content Placeholder 2">
            <a:extLst>
              <a:ext uri="{FF2B5EF4-FFF2-40B4-BE49-F238E27FC236}">
                <a16:creationId xmlns:a16="http://schemas.microsoft.com/office/drawing/2014/main" id="{EA8E8C4B-CAEC-3B0C-8ABD-8D6469BAF40D}"/>
              </a:ext>
            </a:extLst>
          </p:cNvPr>
          <p:cNvSpPr>
            <a:spLocks noGrp="1"/>
          </p:cNvSpPr>
          <p:nvPr>
            <p:ph idx="1"/>
          </p:nvPr>
        </p:nvSpPr>
        <p:spPr>
          <a:xfrm>
            <a:off x="838200" y="1690688"/>
            <a:ext cx="10515600" cy="4486275"/>
          </a:xfrm>
        </p:spPr>
        <p:txBody>
          <a:bodyPr>
            <a:normAutofit/>
          </a:bodyPr>
          <a:lstStyle/>
          <a:p>
            <a:pPr marL="0" indent="0">
              <a:buNone/>
            </a:pPr>
            <a:r>
              <a:rPr lang="en-AU" dirty="0"/>
              <a:t>“Medical research involving human participants must have a scientifically sound and rigorous design and execution that are likely to produce reliable, valid, and valuable knowledge and avoid research waste. The research must conform to generally accepted scientific principles, be based on a thorough knowledge of the scientific literature, other relevant sources of information, and adequate laboratory and, as appropriate, animal experimentation.”</a:t>
            </a:r>
          </a:p>
          <a:p>
            <a:pPr marL="0" indent="0">
              <a:buNone/>
            </a:pPr>
            <a:r>
              <a:rPr lang="en-AU" dirty="0"/>
              <a:t>“Scientific integrity is essential in the conduct of medical research involving human participants. Involved individuals, teams, and organizations must never engage in research misconduct.”</a:t>
            </a:r>
          </a:p>
        </p:txBody>
      </p:sp>
      <p:sp>
        <p:nvSpPr>
          <p:cNvPr id="5" name="TextBox 4">
            <a:extLst>
              <a:ext uri="{FF2B5EF4-FFF2-40B4-BE49-F238E27FC236}">
                <a16:creationId xmlns:a16="http://schemas.microsoft.com/office/drawing/2014/main" id="{B5F661C6-475B-CBEC-CA52-AD8B50A4AE07}"/>
              </a:ext>
            </a:extLst>
          </p:cNvPr>
          <p:cNvSpPr txBox="1"/>
          <p:nvPr/>
        </p:nvSpPr>
        <p:spPr>
          <a:xfrm>
            <a:off x="838200" y="6004560"/>
            <a:ext cx="2981960" cy="738664"/>
          </a:xfrm>
          <a:prstGeom prst="rect">
            <a:avLst/>
          </a:prstGeom>
          <a:noFill/>
        </p:spPr>
        <p:txBody>
          <a:bodyPr wrap="square" rtlCol="0">
            <a:spAutoFit/>
          </a:bodyPr>
          <a:lstStyle/>
          <a:p>
            <a:r>
              <a:rPr lang="en-AU" sz="2400" dirty="0"/>
              <a:t>Updated in 2024</a:t>
            </a:r>
          </a:p>
          <a:p>
            <a:endParaRPr lang="en-AU" dirty="0"/>
          </a:p>
        </p:txBody>
      </p:sp>
    </p:spTree>
    <p:extLst>
      <p:ext uri="{BB962C8B-B14F-4D97-AF65-F5344CB8AC3E}">
        <p14:creationId xmlns:p14="http://schemas.microsoft.com/office/powerpoint/2010/main" val="3779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ED76D-8945-D118-A619-9CD3EF2338FD}"/>
              </a:ext>
            </a:extLst>
          </p:cNvPr>
          <p:cNvSpPr>
            <a:spLocks noGrp="1"/>
          </p:cNvSpPr>
          <p:nvPr>
            <p:ph idx="1"/>
          </p:nvPr>
        </p:nvSpPr>
        <p:spPr>
          <a:xfrm>
            <a:off x="1727200" y="1825625"/>
            <a:ext cx="9377680" cy="4351338"/>
          </a:xfrm>
        </p:spPr>
        <p:txBody>
          <a:bodyPr>
            <a:normAutofit/>
          </a:bodyPr>
          <a:lstStyle/>
          <a:p>
            <a:pPr marL="0" indent="0">
              <a:buNone/>
            </a:pPr>
            <a:r>
              <a:rPr lang="en-AU" sz="4400" dirty="0"/>
              <a:t>“There are only a handful of ways to do a study properly but a thousand ways to do it wrong”, David Sackett</a:t>
            </a:r>
          </a:p>
        </p:txBody>
      </p:sp>
      <p:sp>
        <p:nvSpPr>
          <p:cNvPr id="4" name="TextBox 3">
            <a:extLst>
              <a:ext uri="{FF2B5EF4-FFF2-40B4-BE49-F238E27FC236}">
                <a16:creationId xmlns:a16="http://schemas.microsoft.com/office/drawing/2014/main" id="{F0478899-D102-F5AE-F4D8-575B15CBAA60}"/>
              </a:ext>
            </a:extLst>
          </p:cNvPr>
          <p:cNvSpPr txBox="1"/>
          <p:nvPr/>
        </p:nvSpPr>
        <p:spPr>
          <a:xfrm>
            <a:off x="1727200" y="6176963"/>
            <a:ext cx="5293360" cy="369332"/>
          </a:xfrm>
          <a:prstGeom prst="rect">
            <a:avLst/>
          </a:prstGeom>
          <a:noFill/>
        </p:spPr>
        <p:txBody>
          <a:bodyPr wrap="square" rtlCol="0">
            <a:spAutoFit/>
          </a:bodyPr>
          <a:lstStyle/>
          <a:p>
            <a:r>
              <a:rPr lang="en-AU" dirty="0"/>
              <a:t>Photo by </a:t>
            </a:r>
            <a:r>
              <a:rPr lang="en-AU" dirty="0">
                <a:hlinkClick r:id="rId3"/>
              </a:rPr>
              <a:t>Barn Images</a:t>
            </a:r>
            <a:r>
              <a:rPr lang="en-AU" dirty="0"/>
              <a:t> on </a:t>
            </a:r>
            <a:r>
              <a:rPr lang="en-AU" dirty="0" err="1">
                <a:hlinkClick r:id="rId4"/>
              </a:rPr>
              <a:t>Unsplash</a:t>
            </a:r>
            <a:endParaRPr lang="en-AU" dirty="0"/>
          </a:p>
        </p:txBody>
      </p:sp>
    </p:spTree>
    <p:extLst>
      <p:ext uri="{BB962C8B-B14F-4D97-AF65-F5344CB8AC3E}">
        <p14:creationId xmlns:p14="http://schemas.microsoft.com/office/powerpoint/2010/main" val="85381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4B17-D2EE-0281-A84D-6F99137A2E29}"/>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2FD9D1F5-72DC-7AEE-6D19-AA7E7A35B499}"/>
              </a:ext>
            </a:extLst>
          </p:cNvPr>
          <p:cNvSpPr>
            <a:spLocks noGrp="1"/>
          </p:cNvSpPr>
          <p:nvPr>
            <p:ph idx="1"/>
          </p:nvPr>
        </p:nvSpPr>
        <p:spPr>
          <a:xfrm>
            <a:off x="838200" y="1825625"/>
            <a:ext cx="10515600" cy="3569335"/>
          </a:xfrm>
        </p:spPr>
        <p:txBody>
          <a:bodyPr/>
          <a:lstStyle/>
          <a:p>
            <a:r>
              <a:rPr lang="en-AU" dirty="0"/>
              <a:t>COVID-19 saw an explosion in clinical prediction models, DOI: 10.1136/bmj.m1328</a:t>
            </a:r>
          </a:p>
          <a:p>
            <a:r>
              <a:rPr lang="en-AU" dirty="0"/>
              <a:t>Many small studies</a:t>
            </a:r>
          </a:p>
          <a:p>
            <a:r>
              <a:rPr lang="en-AU" dirty="0"/>
              <a:t>High risk of over-fitting: A good model for these data, but a bad model for new data.</a:t>
            </a:r>
          </a:p>
          <a:p>
            <a:r>
              <a:rPr lang="en-AU" dirty="0"/>
              <a:t>Out of 600 models, only 6 were useful for policy</a:t>
            </a:r>
          </a:p>
        </p:txBody>
      </p:sp>
      <p:sp>
        <p:nvSpPr>
          <p:cNvPr id="4" name="TextBox 3">
            <a:extLst>
              <a:ext uri="{FF2B5EF4-FFF2-40B4-BE49-F238E27FC236}">
                <a16:creationId xmlns:a16="http://schemas.microsoft.com/office/drawing/2014/main" id="{C25225BC-B257-67EF-571C-0E2852B7CA76}"/>
              </a:ext>
            </a:extLst>
          </p:cNvPr>
          <p:cNvSpPr txBox="1"/>
          <p:nvPr/>
        </p:nvSpPr>
        <p:spPr>
          <a:xfrm>
            <a:off x="838200" y="5547360"/>
            <a:ext cx="5847080" cy="646331"/>
          </a:xfrm>
          <a:prstGeom prst="rect">
            <a:avLst/>
          </a:prstGeom>
          <a:noFill/>
        </p:spPr>
        <p:txBody>
          <a:bodyPr wrap="square" rtlCol="0">
            <a:spAutoFit/>
          </a:bodyPr>
          <a:lstStyle/>
          <a:p>
            <a:br>
              <a:rPr lang="en-AU" dirty="0"/>
            </a:br>
            <a:r>
              <a:rPr lang="en-AU" dirty="0"/>
              <a:t>Photo by </a:t>
            </a:r>
            <a:r>
              <a:rPr lang="en-AU" dirty="0">
                <a:hlinkClick r:id="rId3"/>
              </a:rPr>
              <a:t>Mufid Majnun</a:t>
            </a:r>
            <a:r>
              <a:rPr lang="en-AU" dirty="0"/>
              <a:t> on </a:t>
            </a:r>
            <a:r>
              <a:rPr lang="en-AU" dirty="0" err="1">
                <a:hlinkClick r:id="rId4"/>
              </a:rPr>
              <a:t>Unsplash</a:t>
            </a:r>
            <a:endParaRPr lang="en-AU" dirty="0"/>
          </a:p>
        </p:txBody>
      </p:sp>
    </p:spTree>
    <p:extLst>
      <p:ext uri="{BB962C8B-B14F-4D97-AF65-F5344CB8AC3E}">
        <p14:creationId xmlns:p14="http://schemas.microsoft.com/office/powerpoint/2010/main" val="229349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9BFC-9643-2F6E-3171-2FC6C4D24461}"/>
              </a:ext>
            </a:extLst>
          </p:cNvPr>
          <p:cNvSpPr>
            <a:spLocks noGrp="1"/>
          </p:cNvSpPr>
          <p:nvPr>
            <p:ph type="title"/>
          </p:nvPr>
        </p:nvSpPr>
        <p:spPr>
          <a:xfrm>
            <a:off x="853440" y="90805"/>
            <a:ext cx="10515600" cy="752475"/>
          </a:xfrm>
        </p:spPr>
        <p:txBody>
          <a:bodyPr/>
          <a:lstStyle/>
          <a:p>
            <a:r>
              <a:rPr lang="en-AU" dirty="0"/>
              <a:t>Growth of paper mills</a:t>
            </a:r>
          </a:p>
        </p:txBody>
      </p:sp>
      <p:sp>
        <p:nvSpPr>
          <p:cNvPr id="4" name="TextBox 3">
            <a:extLst>
              <a:ext uri="{FF2B5EF4-FFF2-40B4-BE49-F238E27FC236}">
                <a16:creationId xmlns:a16="http://schemas.microsoft.com/office/drawing/2014/main" id="{50E8249D-CD50-4F8D-5BD5-10707E223C39}"/>
              </a:ext>
            </a:extLst>
          </p:cNvPr>
          <p:cNvSpPr txBox="1"/>
          <p:nvPr/>
        </p:nvSpPr>
        <p:spPr>
          <a:xfrm flipH="1">
            <a:off x="822960" y="6308209"/>
            <a:ext cx="5273040" cy="369332"/>
          </a:xfrm>
          <a:prstGeom prst="rect">
            <a:avLst/>
          </a:prstGeom>
          <a:noFill/>
        </p:spPr>
        <p:txBody>
          <a:bodyPr wrap="square" rtlCol="0">
            <a:spAutoFit/>
          </a:bodyPr>
          <a:lstStyle/>
          <a:p>
            <a:r>
              <a:rPr lang="en-AU" b="1"/>
              <a:t>doi:</a:t>
            </a:r>
            <a:r>
              <a:rPr lang="en-AU"/>
              <a:t> https://doi.org/10.1101/2025.08.29.673016</a:t>
            </a:r>
          </a:p>
        </p:txBody>
      </p:sp>
      <p:pic>
        <p:nvPicPr>
          <p:cNvPr id="6" name="Picture 5">
            <a:extLst>
              <a:ext uri="{FF2B5EF4-FFF2-40B4-BE49-F238E27FC236}">
                <a16:creationId xmlns:a16="http://schemas.microsoft.com/office/drawing/2014/main" id="{FD6BA11E-628D-8A99-BF8F-B043B795EC72}"/>
              </a:ext>
            </a:extLst>
          </p:cNvPr>
          <p:cNvPicPr>
            <a:picLocks noChangeAspect="1"/>
          </p:cNvPicPr>
          <p:nvPr/>
        </p:nvPicPr>
        <p:blipFill>
          <a:blip r:embed="rId2"/>
          <a:stretch>
            <a:fillRect/>
          </a:stretch>
        </p:blipFill>
        <p:spPr>
          <a:xfrm>
            <a:off x="2086302" y="933937"/>
            <a:ext cx="7484417" cy="5374271"/>
          </a:xfrm>
          <a:prstGeom prst="rect">
            <a:avLst/>
          </a:prstGeom>
        </p:spPr>
      </p:pic>
    </p:spTree>
    <p:extLst>
      <p:ext uri="{BB962C8B-B14F-4D97-AF65-F5344CB8AC3E}">
        <p14:creationId xmlns:p14="http://schemas.microsoft.com/office/powerpoint/2010/main" val="1434094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A26E-1498-FB9B-FA74-FAA118274BDF}"/>
              </a:ext>
            </a:extLst>
          </p:cNvPr>
          <p:cNvSpPr>
            <a:spLocks noGrp="1"/>
          </p:cNvSpPr>
          <p:nvPr>
            <p:ph type="title"/>
          </p:nvPr>
        </p:nvSpPr>
        <p:spPr>
          <a:xfrm>
            <a:off x="838200" y="84875"/>
            <a:ext cx="10515600" cy="947860"/>
          </a:xfrm>
        </p:spPr>
        <p:txBody>
          <a:bodyPr/>
          <a:lstStyle/>
          <a:p>
            <a:r>
              <a:rPr lang="en-AU" dirty="0"/>
              <a:t>Ten simple rules for good research practice</a:t>
            </a:r>
          </a:p>
        </p:txBody>
      </p:sp>
      <p:pic>
        <p:nvPicPr>
          <p:cNvPr id="5" name="Content Placeholder 4" descr="A diagram of a research process&#10;&#10;AI-generated content may be incorrect.">
            <a:extLst>
              <a:ext uri="{FF2B5EF4-FFF2-40B4-BE49-F238E27FC236}">
                <a16:creationId xmlns:a16="http://schemas.microsoft.com/office/drawing/2014/main" id="{E47C23A8-93FB-211A-A365-7860E9900A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8056" y="1129553"/>
            <a:ext cx="6271664" cy="5163671"/>
          </a:xfrm>
        </p:spPr>
      </p:pic>
      <p:sp>
        <p:nvSpPr>
          <p:cNvPr id="6" name="TextBox 5">
            <a:extLst>
              <a:ext uri="{FF2B5EF4-FFF2-40B4-BE49-F238E27FC236}">
                <a16:creationId xmlns:a16="http://schemas.microsoft.com/office/drawing/2014/main" id="{9C44DE14-EAC5-271F-C691-818F741DD64E}"/>
              </a:ext>
            </a:extLst>
          </p:cNvPr>
          <p:cNvSpPr txBox="1"/>
          <p:nvPr/>
        </p:nvSpPr>
        <p:spPr>
          <a:xfrm>
            <a:off x="838200" y="6445026"/>
            <a:ext cx="4050254" cy="369332"/>
          </a:xfrm>
          <a:prstGeom prst="rect">
            <a:avLst/>
          </a:prstGeom>
          <a:noFill/>
        </p:spPr>
        <p:txBody>
          <a:bodyPr wrap="square" rtlCol="0">
            <a:spAutoFit/>
          </a:bodyPr>
          <a:lstStyle/>
          <a:p>
            <a:r>
              <a:rPr lang="fr-FR" dirty="0"/>
              <a:t>DOI: </a:t>
            </a:r>
            <a:r>
              <a:rPr lang="fr-FR" dirty="0">
                <a:hlinkClick r:id="rId3"/>
              </a:rPr>
              <a:t>10.1371/journal.pcbi.1010139</a:t>
            </a:r>
            <a:endParaRPr lang="en-AU" dirty="0"/>
          </a:p>
        </p:txBody>
      </p:sp>
    </p:spTree>
    <p:extLst>
      <p:ext uri="{BB962C8B-B14F-4D97-AF65-F5344CB8AC3E}">
        <p14:creationId xmlns:p14="http://schemas.microsoft.com/office/powerpoint/2010/main" val="326945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4B80-8EDB-B146-108D-EB46F9908400}"/>
              </a:ext>
            </a:extLst>
          </p:cNvPr>
          <p:cNvSpPr>
            <a:spLocks noGrp="1"/>
          </p:cNvSpPr>
          <p:nvPr>
            <p:ph type="title"/>
          </p:nvPr>
        </p:nvSpPr>
        <p:spPr>
          <a:xfrm>
            <a:off x="838200" y="365125"/>
            <a:ext cx="10515600" cy="762635"/>
          </a:xfrm>
        </p:spPr>
        <p:txBody>
          <a:bodyPr/>
          <a:lstStyle/>
          <a:p>
            <a:r>
              <a:rPr lang="en-AU" dirty="0"/>
              <a:t>Rule 1. Specifying questions</a:t>
            </a:r>
          </a:p>
        </p:txBody>
      </p:sp>
      <p:sp>
        <p:nvSpPr>
          <p:cNvPr id="3" name="Content Placeholder 2">
            <a:extLst>
              <a:ext uri="{FF2B5EF4-FFF2-40B4-BE49-F238E27FC236}">
                <a16:creationId xmlns:a16="http://schemas.microsoft.com/office/drawing/2014/main" id="{0738A181-3460-DA2A-BCED-06917B9794C8}"/>
              </a:ext>
            </a:extLst>
          </p:cNvPr>
          <p:cNvSpPr>
            <a:spLocks noGrp="1"/>
          </p:cNvSpPr>
          <p:nvPr>
            <p:ph idx="1"/>
          </p:nvPr>
        </p:nvSpPr>
        <p:spPr/>
        <p:txBody>
          <a:bodyPr>
            <a:normAutofit/>
          </a:bodyPr>
          <a:lstStyle/>
          <a:p>
            <a:r>
              <a:rPr lang="en-AU" sz="3600" dirty="0"/>
              <a:t>Two good examples of research questions:</a:t>
            </a:r>
          </a:p>
          <a:p>
            <a:pPr lvl="1"/>
            <a:r>
              <a:rPr lang="en-AU" sz="3200" dirty="0"/>
              <a:t>Does a higher job satisfaction mean that nurses wash their hands more?</a:t>
            </a:r>
          </a:p>
          <a:p>
            <a:pPr lvl="1"/>
            <a:r>
              <a:rPr lang="en-AU" sz="3200" dirty="0"/>
              <a:t>Does using a silver-coated dressing reduce wound infections in hospital compared with a standard dressing?</a:t>
            </a:r>
          </a:p>
          <a:p>
            <a:r>
              <a:rPr lang="en-AU" sz="3600" dirty="0"/>
              <a:t>Bad example:</a:t>
            </a:r>
          </a:p>
          <a:p>
            <a:pPr lvl="1"/>
            <a:r>
              <a:rPr lang="en-AU" sz="3200" dirty="0"/>
              <a:t>Does obesity shorten life?</a:t>
            </a:r>
          </a:p>
          <a:p>
            <a:endParaRPr lang="en-AU" dirty="0"/>
          </a:p>
        </p:txBody>
      </p:sp>
    </p:spTree>
    <p:extLst>
      <p:ext uri="{BB962C8B-B14F-4D97-AF65-F5344CB8AC3E}">
        <p14:creationId xmlns:p14="http://schemas.microsoft.com/office/powerpoint/2010/main" val="334989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44F7BCF-A7E2-11A0-2BA8-525AB4112929}"/>
              </a:ext>
            </a:extLst>
          </p:cNvPr>
          <p:cNvSpPr>
            <a:spLocks noGrp="1"/>
          </p:cNvSpPr>
          <p:nvPr>
            <p:ph type="title"/>
          </p:nvPr>
        </p:nvSpPr>
        <p:spPr>
          <a:xfrm>
            <a:off x="838200" y="243205"/>
            <a:ext cx="10515600" cy="1325563"/>
          </a:xfrm>
        </p:spPr>
        <p:txBody>
          <a:bodyPr/>
          <a:lstStyle/>
          <a:p>
            <a:r>
              <a:rPr lang="en-US" dirty="0"/>
              <a:t>PICOT for specifying questions</a:t>
            </a:r>
          </a:p>
        </p:txBody>
      </p:sp>
      <p:pic>
        <p:nvPicPr>
          <p:cNvPr id="5" name="Content Placeholder 4" descr="A shelf with colorful yarns&#10;&#10;AI-generated content may be incorrect.">
            <a:extLst>
              <a:ext uri="{FF2B5EF4-FFF2-40B4-BE49-F238E27FC236}">
                <a16:creationId xmlns:a16="http://schemas.microsoft.com/office/drawing/2014/main" id="{073FB025-304B-1B77-C3B0-0C64A55478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17618" r="1" b="23388"/>
          <a:stretch>
            <a:fillRect/>
          </a:stretch>
        </p:blipFill>
        <p:spPr>
          <a:xfrm>
            <a:off x="838200" y="1703705"/>
            <a:ext cx="5181600" cy="4351338"/>
          </a:xfrm>
          <a:noFill/>
        </p:spPr>
      </p:pic>
      <p:sp>
        <p:nvSpPr>
          <p:cNvPr id="12" name="Content Placeholder 3">
            <a:extLst>
              <a:ext uri="{FF2B5EF4-FFF2-40B4-BE49-F238E27FC236}">
                <a16:creationId xmlns:a16="http://schemas.microsoft.com/office/drawing/2014/main" id="{0C56486F-A23B-B992-CD6B-F2FA3CBD20B6}"/>
              </a:ext>
            </a:extLst>
          </p:cNvPr>
          <p:cNvSpPr>
            <a:spLocks noGrp="1"/>
          </p:cNvSpPr>
          <p:nvPr>
            <p:ph sz="half" idx="2"/>
          </p:nvPr>
        </p:nvSpPr>
        <p:spPr>
          <a:xfrm>
            <a:off x="6172200" y="1703705"/>
            <a:ext cx="5181600" cy="4351338"/>
          </a:xfrm>
        </p:spPr>
        <p:txBody>
          <a:bodyPr>
            <a:normAutofit/>
          </a:bodyPr>
          <a:lstStyle/>
          <a:p>
            <a:r>
              <a:rPr lang="en-AU" sz="3200" dirty="0"/>
              <a:t>Study population “P”</a:t>
            </a:r>
          </a:p>
          <a:p>
            <a:r>
              <a:rPr lang="en-AU" sz="3200" dirty="0"/>
              <a:t>Intervention “I”</a:t>
            </a:r>
          </a:p>
          <a:p>
            <a:r>
              <a:rPr lang="en-AU" sz="3200" dirty="0"/>
              <a:t>Comparison or control “C”</a:t>
            </a:r>
          </a:p>
          <a:p>
            <a:r>
              <a:rPr lang="en-AU" sz="3200" dirty="0"/>
              <a:t>Outcome “O”</a:t>
            </a:r>
          </a:p>
          <a:p>
            <a:r>
              <a:rPr lang="en-AU" sz="3200" dirty="0"/>
              <a:t>Time “T”</a:t>
            </a:r>
            <a:endParaRPr lang="en-US" sz="3200" dirty="0"/>
          </a:p>
        </p:txBody>
      </p:sp>
      <p:sp>
        <p:nvSpPr>
          <p:cNvPr id="6" name="TextBox 5">
            <a:extLst>
              <a:ext uri="{FF2B5EF4-FFF2-40B4-BE49-F238E27FC236}">
                <a16:creationId xmlns:a16="http://schemas.microsoft.com/office/drawing/2014/main" id="{8DF847AC-A5C5-D7D8-AD69-0BACB3445A9F}"/>
              </a:ext>
            </a:extLst>
          </p:cNvPr>
          <p:cNvSpPr txBox="1"/>
          <p:nvPr/>
        </p:nvSpPr>
        <p:spPr>
          <a:xfrm>
            <a:off x="701040" y="6390640"/>
            <a:ext cx="5902960" cy="369332"/>
          </a:xfrm>
          <a:prstGeom prst="rect">
            <a:avLst/>
          </a:prstGeom>
          <a:noFill/>
        </p:spPr>
        <p:txBody>
          <a:bodyPr wrap="square" rtlCol="0">
            <a:spAutoFit/>
          </a:bodyPr>
          <a:lstStyle/>
          <a:p>
            <a:r>
              <a:rPr lang="en-AU"/>
              <a:t>Photo by </a:t>
            </a:r>
            <a:r>
              <a:rPr lang="en-AU">
                <a:hlinkClick r:id="rId3"/>
              </a:rPr>
              <a:t>Paul Hanaoka</a:t>
            </a:r>
            <a:r>
              <a:rPr lang="en-AU"/>
              <a:t> on </a:t>
            </a:r>
            <a:r>
              <a:rPr lang="en-AU">
                <a:hlinkClick r:id="rId4"/>
              </a:rPr>
              <a:t>Unsplash</a:t>
            </a:r>
            <a:endParaRPr lang="en-AU" dirty="0"/>
          </a:p>
        </p:txBody>
      </p:sp>
    </p:spTree>
    <p:extLst>
      <p:ext uri="{BB962C8B-B14F-4D97-AF65-F5344CB8AC3E}">
        <p14:creationId xmlns:p14="http://schemas.microsoft.com/office/powerpoint/2010/main" val="1947023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369</TotalTime>
  <Words>1354</Words>
  <Application>Microsoft Office PowerPoint</Application>
  <PresentationFormat>Widescreen</PresentationFormat>
  <Paragraphs>124</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inherit</vt:lpstr>
      <vt:lpstr>interfaceregular</vt:lpstr>
      <vt:lpstr>Aptos</vt:lpstr>
      <vt:lpstr>Aptos Display</vt:lpstr>
      <vt:lpstr>Arial</vt:lpstr>
      <vt:lpstr>Office Theme</vt:lpstr>
      <vt:lpstr>Simple rules for good research practice</vt:lpstr>
      <vt:lpstr>Current state of research</vt:lpstr>
      <vt:lpstr>Declaration of Helsinki</vt:lpstr>
      <vt:lpstr>PowerPoint Presentation</vt:lpstr>
      <vt:lpstr>PowerPoint Presentation</vt:lpstr>
      <vt:lpstr>Growth of paper mills</vt:lpstr>
      <vt:lpstr>Ten simple rules for good research practice</vt:lpstr>
      <vt:lpstr>Rule 1. Specifying questions</vt:lpstr>
      <vt:lpstr>PICOT for specifying questions</vt:lpstr>
      <vt:lpstr>Rule 1. Specifying questions</vt:lpstr>
      <vt:lpstr>Rule 1. Specifying questions</vt:lpstr>
      <vt:lpstr>Rule 1. Specifying questions</vt:lpstr>
      <vt:lpstr>Rule 2. Write and register a study protocol</vt:lpstr>
      <vt:lpstr>Rule 2. Write and register a study protocol</vt:lpstr>
      <vt:lpstr>Rule 3. Justify your sample size</vt:lpstr>
      <vt:lpstr>Rule 3. Justify your sample size</vt:lpstr>
      <vt:lpstr>Rule 4. Write a data management plan</vt:lpstr>
      <vt:lpstr>Rule 5: Reduce bias</vt:lpstr>
      <vt:lpstr>Rule 6: Avoid questionable research practices</vt:lpstr>
      <vt:lpstr>Rule 7. Be cautious with interpretations of statistical significance </vt:lpstr>
      <vt:lpstr>Rule 7. Be cautious with interpretations of statistical significance </vt:lpstr>
      <vt:lpstr>Rule 8. Make your research open</vt:lpstr>
      <vt:lpstr>Rule 9. Report all findings</vt:lpstr>
      <vt:lpstr>Rule 9. Report all findings</vt:lpstr>
      <vt:lpstr>Rule 9. Report all findings</vt:lpstr>
      <vt:lpstr>Rule 10. Follow reporting guidelines</vt:lpstr>
      <vt:lpstr>Overarching goals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Adrian Barnett</dc:creator>
  <cp:lastModifiedBy>Adrian Barnett</cp:lastModifiedBy>
  <cp:revision>17</cp:revision>
  <dcterms:created xsi:type="dcterms:W3CDTF">2025-09-11T23:12:18Z</dcterms:created>
  <dcterms:modified xsi:type="dcterms:W3CDTF">2025-09-12T05:24:30Z</dcterms:modified>
</cp:coreProperties>
</file>